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91" r:id="rId4"/>
    <p:sldId id="292" r:id="rId5"/>
    <p:sldId id="293" r:id="rId6"/>
    <p:sldId id="294" r:id="rId7"/>
    <p:sldId id="295" r:id="rId8"/>
    <p:sldId id="296" r:id="rId9"/>
    <p:sldId id="304" r:id="rId10"/>
    <p:sldId id="298" r:id="rId11"/>
    <p:sldId id="299" r:id="rId12"/>
    <p:sldId id="300" r:id="rId13"/>
    <p:sldId id="319" r:id="rId14"/>
    <p:sldId id="314" r:id="rId15"/>
    <p:sldId id="278" r:id="rId16"/>
    <p:sldId id="305" r:id="rId17"/>
    <p:sldId id="307" r:id="rId18"/>
    <p:sldId id="308" r:id="rId19"/>
    <p:sldId id="309" r:id="rId20"/>
    <p:sldId id="258" r:id="rId21"/>
    <p:sldId id="263" r:id="rId22"/>
    <p:sldId id="315" r:id="rId23"/>
    <p:sldId id="260" r:id="rId24"/>
    <p:sldId id="318" r:id="rId25"/>
    <p:sldId id="317" r:id="rId26"/>
    <p:sldId id="265" r:id="rId27"/>
    <p:sldId id="270" r:id="rId28"/>
    <p:sldId id="320" r:id="rId29"/>
    <p:sldId id="321" r:id="rId30"/>
    <p:sldId id="32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-84" y="-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9BDF-05E3-4EC1-A6D4-262567AEF842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AA98-7ACD-4082-B5B0-8022AABFF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39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9BDF-05E3-4EC1-A6D4-262567AEF842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AA98-7ACD-4082-B5B0-8022AABFF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238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9BDF-05E3-4EC1-A6D4-262567AEF842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AA98-7ACD-4082-B5B0-8022AABFF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72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93CE-FC07-44AA-96D8-0CA89B55CA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BEB2-2F11-4576-96D6-DCB76EA131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451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93CE-FC07-44AA-96D8-0CA89B55CA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BEB2-2F11-4576-96D6-DCB76EA131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588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93CE-FC07-44AA-96D8-0CA89B55CA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BEB2-2F11-4576-96D6-DCB76EA131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56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93CE-FC07-44AA-96D8-0CA89B55CA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BEB2-2F11-4576-96D6-DCB76EA131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15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93CE-FC07-44AA-96D8-0CA89B55CA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BEB2-2F11-4576-96D6-DCB76EA131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276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93CE-FC07-44AA-96D8-0CA89B55CA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BEB2-2F11-4576-96D6-DCB76EA131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7449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93CE-FC07-44AA-96D8-0CA89B55CA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BEB2-2F11-4576-96D6-DCB76EA131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6174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93CE-FC07-44AA-96D8-0CA89B55CA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BEB2-2F11-4576-96D6-DCB76EA131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138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9BDF-05E3-4EC1-A6D4-262567AEF842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AA98-7ACD-4082-B5B0-8022AABFF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9685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93CE-FC07-44AA-96D8-0CA89B55CA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BEB2-2F11-4576-96D6-DCB76EA131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8881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93CE-FC07-44AA-96D8-0CA89B55CA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BEB2-2F11-4576-96D6-DCB76EA131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0350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93CE-FC07-44AA-96D8-0CA89B55CA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BEB2-2F11-4576-96D6-DCB76EA131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969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9BDF-05E3-4EC1-A6D4-262567AEF842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AA98-7ACD-4082-B5B0-8022AABFF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18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9BDF-05E3-4EC1-A6D4-262567AEF842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AA98-7ACD-4082-B5B0-8022AABFF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78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9BDF-05E3-4EC1-A6D4-262567AEF842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AA98-7ACD-4082-B5B0-8022AABFF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342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9BDF-05E3-4EC1-A6D4-262567AEF842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AA98-7ACD-4082-B5B0-8022AABFF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17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9BDF-05E3-4EC1-A6D4-262567AEF842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AA98-7ACD-4082-B5B0-8022AABFF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194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9BDF-05E3-4EC1-A6D4-262567AEF842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AA98-7ACD-4082-B5B0-8022AABFF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16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9BDF-05E3-4EC1-A6D4-262567AEF842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AA98-7ACD-4082-B5B0-8022AABFF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45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C9BDF-05E3-4EC1-A6D4-262567AEF842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AA98-7ACD-4082-B5B0-8022AABFF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29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093CE-FC07-44AA-96D8-0CA89B55CA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CBEB2-2F11-4576-96D6-DCB76EA131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735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03461"/>
          </a:xfrm>
        </p:spPr>
        <p:txBody>
          <a:bodyPr>
            <a:normAutofit/>
          </a:bodyPr>
          <a:lstStyle/>
          <a:p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Sorozatok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b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sz</a:t>
            </a:r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</a:rPr>
              <a:t>á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mtani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</a:rPr>
              <a:t>és mértani haladványok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25824"/>
            <a:ext cx="9144000" cy="1331976"/>
          </a:xfrm>
        </p:spPr>
        <p:txBody>
          <a:bodyPr>
            <a:normAutofit/>
          </a:bodyPr>
          <a:lstStyle/>
          <a:p>
            <a:endParaRPr lang="hu-HU" sz="28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hu-HU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Felkészítő matematikából a XII. osztály számára</a:t>
            </a:r>
          </a:p>
        </p:txBody>
      </p:sp>
    </p:spTree>
    <p:extLst>
      <p:ext uri="{BB962C8B-B14F-4D97-AF65-F5344CB8AC3E}">
        <p14:creationId xmlns:p14="http://schemas.microsoft.com/office/powerpoint/2010/main" val="193559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/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Számtani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hu-HU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haladvány.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Mértani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haladvány</a:t>
            </a:r>
            <a:endParaRPr lang="en-US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en-US" sz="2400" b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Értelmezés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 Az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u-HU" sz="24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≥1</m:t>
                        </m:r>
                      </m:sub>
                    </m:sSub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sorozat </a:t>
                </a:r>
                <a:r>
                  <a:rPr lang="hu-HU" sz="24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számtani haladvány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ha 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bármely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két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egymás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utáni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tagjának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különbsége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állandó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vagyis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hu-HU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hu-HU" sz="24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,</m:t>
                    </m:r>
                    <m:r>
                      <a:rPr lang="hu-HU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en-US" sz="2400" dirty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ro-RO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0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Az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</m:oMath>
                </a14:m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szám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haladvány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hu-HU" sz="2400" dirty="0" smtClean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állandó különbség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buNone/>
                </a:pP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Értelmezés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 Az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u-HU" sz="24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≥1</m:t>
                        </m:r>
                      </m:sub>
                    </m:sSub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sorozat</a:t>
                </a: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mértani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haladvány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ha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bármely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két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egymás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utáni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tagjának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hányadosa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állandó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vagyis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hu-HU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𝑞</m:t>
                    </m:r>
                    <m:r>
                      <a:rPr lang="en-US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,</m:t>
                    </m:r>
                    <m:r>
                      <a:rPr lang="hu-HU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en-US" sz="2400" dirty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ro-RO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𝑞</m:t>
                    </m:r>
                  </m:oMath>
                </a14:m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szám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haladvány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hu-HU" sz="24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állandó </a:t>
                </a:r>
                <a:r>
                  <a:rPr lang="en-US" sz="2400" dirty="0" err="1" smtClean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hányadosa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28" t="-420" r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881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43256"/>
            <a:ext cx="10515600" cy="95303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hu-HU" sz="2800" b="1" dirty="0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</a:t>
            </a:r>
            <a:r>
              <a:rPr lang="hu-HU" sz="2800" b="1" dirty="0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eladat</a:t>
            </a:r>
            <a:endParaRPr lang="en-US" sz="28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58784"/>
                <a:ext cx="10515600" cy="491817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Igazoljuk, hogy az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hu-HU" sz="24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u-HU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hu-H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≥1</m:t>
                        </m:r>
                      </m:sub>
                    </m:sSub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num>
                      <m:den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hu-HU" sz="2400" b="0" i="0" smtClean="0">
                        <a:latin typeface="Cambria Math" panose="02040503050406030204" pitchFamily="18" charset="0"/>
                      </a:rPr>
                      <m:t> ,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en-US" sz="2400" dirty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ro-RO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sorozat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egy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számtani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haladvány!</a:t>
                </a:r>
                <a:endParaRPr lang="en-US" sz="240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 algn="just">
                  <a:buNone/>
                </a:pPr>
                <a:endParaRPr lang="hu-HU" sz="240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hu-HU" sz="2400" b="1" dirty="0" smtClean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Megoldás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A sorozat számtani haladvány, ha bármely két 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egymás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utáni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tagjának különbsége állandó.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hu-HU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hu-HU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+5−3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hu-HU" sz="2400" b="0" i="0" smtClean="0">
                          <a:latin typeface="Cambria Math" panose="02040503050406030204" pitchFamily="18" charset="0"/>
                        </a:rPr>
                        <m:t> ,</m:t>
                      </m:r>
                      <m:r>
                        <a:rPr lang="hu-HU" sz="240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∀</m:t>
                      </m:r>
                      <m:r>
                        <a:rPr lang="en-US" sz="2400" dirty="0">
                          <a:latin typeface="Cambria Math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hu-HU" sz="24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hu-HU" sz="2400" i="1">
                              <a:latin typeface="Cambria Math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hu-HU" sz="2400" i="1">
                              <a:latin typeface="Cambria Math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ℕ</m:t>
                          </m:r>
                        </m:e>
                        <m:sup>
                          <m:r>
                            <a:rPr lang="ro-RO" sz="2400" i="1">
                              <a:latin typeface="Cambria Math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ro-RO" sz="240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ro-RO" sz="24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r>
                  <a:rPr lang="ro-RO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/>
                </a:r>
                <a:br>
                  <a:rPr lang="ro-RO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ro-RO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ro-RO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a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különbség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állandó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így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sorozat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olyan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számtani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haladvány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amelynek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állandó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különbsége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hu-HU" sz="240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hu-HU" sz="240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58784"/>
                <a:ext cx="10515600" cy="4918179"/>
              </a:xfrm>
              <a:blipFill rotWithShape="1">
                <a:blip r:embed="rId2"/>
                <a:stretch>
                  <a:fillRect l="-928" t="-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005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577" y="436377"/>
            <a:ext cx="10515600" cy="84188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hu-HU" sz="2800" b="1" dirty="0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</a:t>
            </a:r>
            <a:r>
              <a:rPr lang="hu-HU" sz="2800" b="1" dirty="0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eladat</a:t>
            </a:r>
            <a:endParaRPr lang="en-US" sz="2800" dirty="0">
              <a:solidFill>
                <a:schemeClr val="accent1"/>
              </a:solidFill>
              <a:latin typeface="Cambria" pitchFamily="18" charset="0"/>
              <a:ea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80655"/>
                <a:ext cx="10515600" cy="5096309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u-HU" sz="24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≥1</m:t>
                        </m:r>
                      </m:sub>
                    </m:sSub>
                  </m:oMath>
                </a14:m>
                <a:r>
                  <a:rPr lang="hu-HU" sz="2400" i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sorozatban az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első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tag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összeg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e: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hu-HU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400" b="0" i="0" smtClean="0">
                        <a:latin typeface="Cambria Math"/>
                      </a:rPr>
                      <m:t>, </m:t>
                    </m:r>
                    <m:r>
                      <a:rPr lang="hu-HU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en-US" sz="2400" dirty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ro-RO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</a:b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Igazoljuk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hogy a sorozat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mérta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i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haladvány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!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hu-HU" sz="2400" b="1" dirty="0" smtClean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Megoldás</a:t>
                </a:r>
                <a:endParaRPr lang="en-US" sz="2400" b="1" dirty="0" smtClean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i="1" smtClean="0">
                              <a:latin typeface="Cambria Math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>
                          <a:latin typeface="Cambria Math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𝒏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latin typeface="Cambria Math"/>
                                  <a:ea typeface="Cambria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/>
                                  <a:ea typeface="Cambria" panose="02040503050406030204" pitchFamily="18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/>
                                  <a:ea typeface="Cambria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1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400" b="1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sz="2400" b="1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en-US" sz="2400" b="1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b="1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hu-HU" sz="2400" b="0" dirty="0" smtClean="0">
                  <a:latin typeface="Cambria" panose="02040503050406030204" pitchFamily="18" charset="0"/>
                  <a:ea typeface="Cambria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hu-H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hu-HU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hu-H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hu-HU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hu-HU" sz="2400" i="1">
                        <a:latin typeface="Cambria Math" panose="02040503050406030204" pitchFamily="18" charset="0"/>
                      </a:rPr>
                      <m:t>−2−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hu-HU" sz="2400" i="1">
                        <a:latin typeface="Cambria Math" panose="02040503050406030204" pitchFamily="18" charset="0"/>
                      </a:rPr>
                      <m:t>+2=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4−1</m:t>
                        </m:r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=3∙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ea typeface="Cambria Math" panose="02040503050406030204" pitchFamily="18" charset="0"/>
                      </a:rPr>
                      <m:t>,</m:t>
                    </m:r>
                    <m:r>
                      <a:rPr lang="hu-HU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en-US" sz="2400" dirty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ro-RO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hu-HU" sz="2400" i="1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sz="2400" dirty="0" smtClean="0">
                    <a:latin typeface="Cambria" panose="02040503050406030204" pitchFamily="18" charset="0"/>
                    <a:ea typeface="Cambria" pitchFamily="18" charset="0"/>
                  </a:rPr>
                  <a:t> </a:t>
                </a:r>
                <a:endParaRPr lang="en-US" sz="2400" i="1" dirty="0" smtClean="0">
                  <a:latin typeface="Cambria Math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⇒</m:t>
                    </m:r>
                    <m:sSub>
                      <m:sSub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hu-HU" sz="2400" i="1" dirty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3∙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hu-HU" sz="2400" dirty="0" smtClean="0">
                  <a:latin typeface="Cambria" panose="02040503050406030204" pitchFamily="18" charset="0"/>
                  <a:ea typeface="Cambria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hu-HU" sz="2400" i="1" smtClean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hu-HU" sz="2400" b="0" i="1" smtClean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3∙</m:t>
                        </m:r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3∙</m:t>
                        </m:r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r>
                  <a:rPr lang="hu-HU" sz="2400" i="1" dirty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hu-HU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en-US" sz="2400" dirty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ro-RO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hu-HU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hu-HU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hu-HU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hu-HU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r>
                  <a:rPr lang="hu-HU" sz="2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 smtClean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állandó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tehát a sorozat 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olyan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mértani haladvány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amelynek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állandó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hányadosa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4.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80655"/>
                <a:ext cx="10515600" cy="5096309"/>
              </a:xfrm>
              <a:blipFill rotWithShape="1">
                <a:blip r:embed="rId2"/>
                <a:stretch>
                  <a:fillRect l="-928" t="-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162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1262"/>
            <a:ext cx="10515600" cy="114003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en-US" sz="28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haladványok</a:t>
            </a:r>
            <a:r>
              <a:rPr lang="en-US" sz="28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hu-HU" sz="28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laptulajdonság</a:t>
            </a:r>
            <a:r>
              <a:rPr lang="en-US" sz="28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endParaRPr lang="en-US" sz="2800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3164"/>
                <a:ext cx="10515600" cy="4763799"/>
              </a:xfrm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r>
                  <a:rPr lang="en-US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 </a:t>
                </a:r>
                <a:r>
                  <a:rPr 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</a:t>
                </a:r>
                <a:r>
                  <a:rPr lang="hu-HU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zámtani haladvány</a:t>
                </a:r>
                <a:r>
                  <a:rPr lang="en-US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alaptulajdonsága</a:t>
                </a:r>
                <a:r>
                  <a:rPr lang="hu-HU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hu-HU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hu-HU" sz="240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hu-HU" sz="24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2400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hu-H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hu-H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hu-HU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hu-HU" sz="2400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hu-H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hu-H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r>
                            <a:rPr lang="hu-HU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hu-HU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hu-HU" sz="24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∀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hu-HU" sz="24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hu-HU" sz="24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≥2</m:t>
                      </m:r>
                      <m:r>
                        <m:rPr>
                          <m:nor/>
                        </m:rPr>
                        <a:rPr lang="hu-HU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hu-HU" sz="2400" i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hu-HU" sz="2400" i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ℕ</m:t>
                      </m:r>
                      <m:r>
                        <a:rPr lang="hu-HU" sz="2400" i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hu-HU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hu-HU" sz="240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A 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mértani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haladvány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alaptulajdonsága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 smtClean="0">
                            <a:solidFill>
                              <a:srgbClr val="C000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hu-HU" sz="240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hu-HU" sz="240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hu-H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hu-H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hu-H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hu-HU" sz="2400" i="1"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hu-H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hu-H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+1 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hu-HU" sz="24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∀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4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hu-HU" sz="24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≥2</m:t>
                    </m:r>
                    <m:r>
                      <m:rPr>
                        <m:nor/>
                      </m:rPr>
                      <a:rPr lang="hu-HU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4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hu-HU" sz="2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u-HU" sz="2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,</a:t>
                </a:r>
                <a:endParaRPr lang="hu-HU" sz="240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mi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p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ozitív tagú mértani hal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dvány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esetén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hu-H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hu-H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hu-HU" sz="2400" i="1"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hu-HU" sz="2400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hu-H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hu-H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hu-H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hu-HU" sz="2400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hu-H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hu-H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ra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hu-HU" sz="2400" i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∀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4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hu-HU" sz="24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≥2</m:t>
                    </m:r>
                    <m:r>
                      <m:rPr>
                        <m:nor/>
                      </m:rPr>
                      <a:rPr lang="hu-HU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4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hu-HU" sz="2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u-HU" sz="2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hu-HU" sz="2400" i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hu-HU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:endParaRPr lang="en-US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3164"/>
                <a:ext cx="10515600" cy="4763799"/>
              </a:xfrm>
              <a:blipFill rotWithShape="1">
                <a:blip r:embed="rId2"/>
                <a:stretch>
                  <a:fillRect l="-928" t="-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380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5637"/>
            <a:ext cx="10515600" cy="100191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hu-HU" sz="2800" b="1" dirty="0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</a:t>
            </a:r>
            <a:r>
              <a:rPr lang="hu-HU" sz="2800" b="1" dirty="0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eladat</a:t>
            </a:r>
            <a:endParaRPr lang="en-US" sz="28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80656"/>
                <a:ext cx="10515600" cy="5096308"/>
              </a:xfrm>
            </p:spPr>
            <p:txBody>
              <a:bodyPr/>
              <a:lstStyle/>
              <a:p>
                <a:pPr marL="0" indent="0" algn="just">
                  <a:lnSpc>
                    <a:spcPct val="110000"/>
                  </a:lnSpc>
                  <a:buNone/>
                </a:pP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Határozzuk </a:t>
                </a:r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meg az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solidFill>
                          <a:schemeClr val="tx1"/>
                        </a:solidFill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pozitív valós számot úgy, hogy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solidFill>
                          <a:schemeClr val="tx1"/>
                        </a:solidFill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6 és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solidFill>
                          <a:schemeClr val="tx1"/>
                        </a:solidFill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hu-HU" sz="24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 </m:t>
                    </m:r>
                  </m:oMath>
                </a14:m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5 egy mértani haladvány 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egymás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utáni </a:t>
                </a:r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tagjai legyenek.</a:t>
                </a:r>
              </a:p>
              <a:p>
                <a:pPr marL="0" indent="0" algn="just">
                  <a:buNone/>
                </a:pPr>
                <a:r>
                  <a:rPr lang="hu-HU" sz="2400" b="1" dirty="0" smtClean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Megoldás</a:t>
                </a:r>
              </a:p>
              <a:p>
                <a:pPr marL="0" indent="0" algn="just">
                  <a:lnSpc>
                    <a:spcPct val="110000"/>
                  </a:lnSpc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mértani haladvány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alaptulajdonsága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értelmében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 algn="ctr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 smtClean="0">
                            <a:solidFill>
                              <a:srgbClr val="C000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hu-HU" sz="2400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hu-HU" sz="240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hu-H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hu-H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hu-HU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hu-HU" sz="240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hu-H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hu-H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hu-HU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∀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4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hu-HU" sz="24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≥2</m:t>
                    </m:r>
                    <m:r>
                      <m:rPr>
                        <m:nor/>
                      </m:rPr>
                      <a:rPr lang="hu-HU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4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hu-HU" sz="2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u-HU" sz="2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hu-HU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10000"/>
                  </a:lnSpc>
                  <a:buNone/>
                </a:pP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dirty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6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és 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az </a:t>
                </a:r>
                <a14:m>
                  <m:oMath xmlns:m="http://schemas.openxmlformats.org/officeDocument/2006/math">
                    <m:r>
                      <a:rPr lang="hu-HU" sz="2400" i="1" dirty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hu-HU" sz="24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5 egy mértani haladvány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egymás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utáni tagjai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⟺</a:t>
                </a:r>
                <a:endParaRPr lang="en-US" sz="2400" i="1" dirty="0" smtClean="0">
                  <a:latin typeface="Cambria Math"/>
                  <a:ea typeface="Cambria Math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10000"/>
                  </a:lnSpc>
                  <a:buNone/>
                </a:pPr>
                <a:r>
                  <a:rPr lang="en-US" sz="2400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⟺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i="1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−5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Cambria Math"/>
                    <a:ea typeface="Cambria Math"/>
                    <a:cs typeface="Arial" panose="020B0604020202020204" pitchFamily="34" charset="0"/>
                  </a:rPr>
                  <a:t> 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 Math"/>
                    <a:ea typeface="Cambria Math"/>
                    <a:cs typeface="Arial" panose="020B0604020202020204" pitchFamily="34" charset="0"/>
                  </a:rPr>
                  <a:t>⟺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−36=0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⟺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−9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−36=0⟺</m:t>
                    </m:r>
                  </m:oMath>
                </a14:m>
                <a:endParaRPr lang="en-US" sz="2400" b="0" i="1" dirty="0" smtClean="0">
                  <a:solidFill>
                    <a:schemeClr val="tx1"/>
                  </a:solidFill>
                  <a:latin typeface="Cambria Math"/>
                  <a:ea typeface="Cambria Math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10000"/>
                  </a:lnSpc>
                  <a:buNone/>
                </a:pPr>
                <a:r>
                  <a:rPr lang="en-US" sz="2400" b="0" dirty="0" smtClean="0">
                    <a:solidFill>
                      <a:schemeClr val="tx1"/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⟺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−9</m:t>
                        </m:r>
                      </m:e>
                    </m:d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+4∙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−9</m:t>
                        </m:r>
                      </m:e>
                    </m:d>
                    <m:r>
                      <a:rPr lang="en-US" sz="2400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0⟺</m:t>
                    </m:r>
                    <m:d>
                      <m:dPr>
                        <m:ctrlPr>
                          <a:rPr lang="en-US" sz="2400" b="0" i="1" dirty="0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b="0" i="1" dirty="0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−9</m:t>
                        </m:r>
                      </m:e>
                    </m:d>
                    <m:r>
                      <a:rPr lang="en-US" sz="2400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d>
                      <m:dPr>
                        <m:ctrlPr>
                          <a:rPr lang="en-US" sz="2400" b="0" i="1" dirty="0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b="0" i="1" dirty="0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+4</m:t>
                        </m:r>
                      </m:e>
                    </m:d>
                    <m:r>
                      <a:rPr lang="en-US" sz="2400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 ⟺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=9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vagy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=−4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10000"/>
                  </a:lnSpc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&gt;0⇒</m:t>
                    </m:r>
                    <m:r>
                      <a:rPr lang="en-US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=9 </m:t>
                    </m:r>
                  </m:oMath>
                </a14:m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az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egyedüli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megoldás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1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80656"/>
                <a:ext cx="10515600" cy="5096308"/>
              </a:xfrm>
              <a:blipFill rotWithShape="1">
                <a:blip r:embed="rId2"/>
                <a:stretch>
                  <a:fillRect l="-928" t="-837" r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733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1945" y="427511"/>
            <a:ext cx="10045387" cy="91879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hu-HU" sz="2800" b="1" dirty="0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</a:t>
            </a:r>
            <a:r>
              <a:rPr lang="hu-HU" sz="2800" b="1" dirty="0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eladat</a:t>
            </a:r>
            <a:endParaRPr lang="en-US" sz="2800" dirty="0">
              <a:solidFill>
                <a:schemeClr val="accent1"/>
              </a:solidFill>
              <a:latin typeface="Cambria" pitchFamily="18" charset="0"/>
              <a:ea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20337" y="957824"/>
                <a:ext cx="10515600" cy="5189516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Az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hu-HU" sz="2400" i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b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és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i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c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páronként különböző valós számok,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b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és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a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  </m:t>
                    </m:r>
                    <m:f>
                      <m:f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  </m:t>
                    </m:r>
                    <m:f>
                      <m:f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számok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egy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számtani haladvány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egymás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utáni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tagjai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gazoljuk</a:t>
                </a:r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hogy </a:t>
                </a:r>
                <a:r>
                  <a:rPr lang="hu-HU" sz="2400" i="1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i="1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i="1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 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mértani </a:t>
                </a:r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haladványban 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vannak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en-US" sz="2400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hu-HU" sz="2400" b="1" dirty="0" smtClean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Megoldás</a:t>
                </a:r>
                <a:endParaRPr lang="hu-HU" sz="24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számtani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haladvány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alaptulajdonsága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értelmében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hu-HU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hu-HU" sz="24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sz="24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hu-HU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hu-HU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hu-H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hu-HU" sz="24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hu-HU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hu-HU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r>
                          <a:rPr lang="hu-H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ezt a  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  </m:t>
                    </m:r>
                    <m:f>
                      <m:f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  </m:t>
                    </m:r>
                    <m:f>
                      <m:f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számokra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alkalmazva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a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következő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összefüggést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kapjuk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lang="hu-HU" sz="2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 algn="just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hu-HU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/>
                          </a:rPr>
                          <m:t> + </m:t>
                        </m:r>
                        <m:f>
                          <m:fPr>
                            <m:ctrlPr>
                              <a:rPr lang="hu-HU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⟺2=2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hu-HU" sz="24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hu-HU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hu-HU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</m:e>
                    </m:d>
                  </m:oMath>
                </a14:m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 </m:t>
                    </m:r>
                    <m:r>
                      <a:rPr lang="hu-HU" sz="2400" i="1" dirty="0" smtClean="0">
                        <a:latin typeface="Cambria Math"/>
                        <a:ea typeface="Cambria" panose="02040503050406030204" pitchFamily="18" charset="0"/>
                      </a:rPr>
                      <m:t>1=</m:t>
                    </m:r>
                  </m:oMath>
                </a14:m>
                <a:r>
                  <a:rPr lang="en-US" sz="2400" i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ea typeface="Cambria" panose="02040503050406030204" pitchFamily="18" charset="0"/>
                      </a:rPr>
                      <m:t>𝑏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hu-HU" sz="24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d>
                          <m:dPr>
                            <m:ctrlPr>
                              <a:rPr lang="hu-HU" sz="240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hu-HU" sz="240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d>
                          <m:dPr>
                            <m:ctrlPr>
                              <a:rPr lang="hu-HU" sz="240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e>
                        </m:d>
                      </m:den>
                    </m:f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 algn="just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 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hu-HU" sz="2400" i="1" dirty="0" smtClean="0">
                        <a:latin typeface="Cambria Math"/>
                        <a:ea typeface="Cambria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 </m:t>
                    </m:r>
                  </m:oMath>
                </a14:m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ac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ami azt jelenti,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hogy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az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b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c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számok mértani haladványban vannak.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n-US" sz="3400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20337" y="957824"/>
                <a:ext cx="10515600" cy="5189516"/>
              </a:xfrm>
              <a:blipFill rotWithShape="1">
                <a:blip r:embed="rId2"/>
                <a:stretch>
                  <a:fillRect l="-870" r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554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699" y="626382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en-US" sz="28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haladvány</a:t>
            </a:r>
            <a:r>
              <a:rPr lang="en-US" sz="28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</a:t>
            </a:r>
            <a:r>
              <a:rPr lang="hu-HU" sz="28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ltalános tag</a:t>
            </a:r>
            <a:r>
              <a:rPr lang="en-US" sz="28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jának</a:t>
            </a:r>
            <a:r>
              <a:rPr lang="hu-HU" sz="28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képlete</a:t>
            </a:r>
            <a:endParaRPr lang="en-US" sz="2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20000"/>
                  </a:lnSpc>
                </a:pP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 s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zámtani haladvány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általános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tagja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</a:t>
                </a: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hu-HU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hu-HU" sz="24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u-HU" sz="2400" i="1"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u-HU" sz="24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hu-HU" sz="2400" i="1"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hu-HU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hu-HU" sz="24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hu-HU" sz="24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hu-HU" sz="24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en-US" sz="2400" b="0" dirty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hu-HU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b="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ro-RO" sz="2400" b="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hu-HU" sz="240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Megjegyzés.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hu-HU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hu-HU" sz="2400" b="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hu-HU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hu-HU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400" b="0" i="1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400" b="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sz="2400" b="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hu-HU" sz="2400" b="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en-US" sz="2400" b="0" dirty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hu-HU" sz="2400" b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b="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ro-RO" sz="2400" b="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  <a:ea typeface="Cambria" panose="02040503050406030204" pitchFamily="18" charset="0"/>
                      </a:rPr>
                      <m:t>𝑘</m:t>
                    </m:r>
                    <m:r>
                      <a:rPr lang="en-US" sz="2400" b="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400" b="0" i="1">
                        <a:latin typeface="Cambria Math"/>
                        <a:ea typeface="Cambria Math"/>
                      </a:rPr>
                      <m:t>ℕ</m:t>
                    </m:r>
                  </m:oMath>
                </a14:m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hu-HU" sz="2400" dirty="0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értani haladvány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általános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tagja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</a:t>
                </a: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hu-HU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hu-HU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hu-HU" sz="24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u-HU" sz="2400" i="1"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hu-HU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u-HU" sz="24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hu-HU" sz="2400" i="1"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hu-HU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hu-HU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hu-HU" sz="24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b="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en-US" sz="2400" b="0" dirty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hu-HU" sz="2400" b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b="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ro-RO" sz="2400" b="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400" b="1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Megjegyzés</a:t>
                </a:r>
                <a:r>
                  <a:rPr lang="en-US" sz="2400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hu-HU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hu-HU" sz="24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hu-HU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  <m:t>𝑛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  <m:t>−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hu-HU" sz="2400" b="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en-US" sz="2400" b="0" dirty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hu-HU" sz="2400" b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b="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ro-RO" sz="2400" b="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ℕ</m:t>
                    </m:r>
                  </m:oMath>
                </a14:m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28" t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65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b="1" dirty="0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28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</a:t>
            </a:r>
            <a:r>
              <a:rPr lang="hu-HU" sz="2800" b="1" dirty="0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eladat</a:t>
            </a:r>
            <a:endParaRPr lang="en-US" sz="28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99408"/>
                <a:ext cx="10515600" cy="4977555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u-HU" sz="24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≥1</m:t>
                        </m:r>
                      </m:sub>
                    </m:sSub>
                    <m:r>
                      <a:rPr lang="hu-HU" sz="2400" i="1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számtani haladványban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hu-HU" sz="2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hu-HU" sz="2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hu-HU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hu-HU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hu-HU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hu-HU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62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hu-HU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sub>
                              </m:sSub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hu-HU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=28</m:t>
                              </m:r>
                            </m:e>
                          </m:mr>
                        </m:m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. </m:t>
                        </m:r>
                      </m:e>
                    </m:d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Számítsuk ki a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20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tagot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!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hu-HU" sz="2400" b="1" dirty="0" smtClean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Megoldás</a:t>
                </a:r>
                <a:endParaRPr lang="hu-HU" sz="24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Az általános tag képletét használva az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egyenletren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d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szer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átírható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z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hu-HU" sz="2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hu-HU" sz="2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hu-HU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hu-HU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hu-HU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=62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hu-HU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7</m:t>
                              </m:r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hu-HU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=28</m:t>
                              </m:r>
                            </m:e>
                          </m:mr>
                        </m:m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hu-HU" sz="2400" i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alakba  </a:t>
                </a:r>
                <a14:m>
                  <m:oMath xmlns:m="http://schemas.openxmlformats.org/officeDocument/2006/math">
                    <m:r>
                      <a:rPr lang="hu-HU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endParaRPr lang="hu-HU" sz="2400" i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hu-HU" sz="2400" dirty="0" smtClean="0">
                    <a:latin typeface="Cambria Math"/>
                    <a:ea typeface="Cambria Math"/>
                  </a:rPr>
                  <a:t>⇒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hu-HU" sz="2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hu-HU" sz="2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hu-HU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hu-HU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=62</m:t>
                              </m:r>
                            </m:e>
                          </m:mr>
                          <m:m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=4</m:t>
                              </m:r>
                            </m:e>
                          </m:mr>
                        </m:m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sz="2400" i="1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4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hu-HU" sz="24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hu-HU" sz="240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hu-HU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hu-HU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60</m:t>
                              </m:r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=62</m:t>
                              </m:r>
                            </m:e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=4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 smtClean="0">
                    <a:latin typeface="Cambria Math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hu-HU" sz="2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hu-HU" sz="2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hu-HU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hu-HU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=4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i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99408"/>
                <a:ext cx="10515600" cy="4977555"/>
              </a:xfrm>
              <a:blipFill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51879" y="5330813"/>
                <a:ext cx="50129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hu-HU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  <m:r>
                        <a:rPr lang="hu-H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+19</m:t>
                      </m:r>
                      <m:r>
                        <a:rPr lang="en-US" sz="2400" i="1">
                          <a:latin typeface="Cambria Math"/>
                        </a:rPr>
                        <m:t>𝑟</m:t>
                      </m:r>
                      <m:r>
                        <a:rPr lang="hu-H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=1+19∙4=77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879" y="5330813"/>
                <a:ext cx="5012911" cy="461665"/>
              </a:xfrm>
              <a:prstGeom prst="rect">
                <a:avLst/>
              </a:prstGeom>
              <a:blipFill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815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hu-HU" sz="2800" b="1" dirty="0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</a:t>
            </a:r>
            <a:r>
              <a:rPr lang="hu-HU" sz="2800" b="1" dirty="0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eladat</a:t>
            </a:r>
            <a:endParaRPr lang="en-US" sz="2800" dirty="0">
              <a:solidFill>
                <a:schemeClr val="accent1"/>
              </a:solidFill>
              <a:latin typeface="Cambria" pitchFamily="18" charset="0"/>
              <a:ea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51906"/>
                <a:ext cx="10515600" cy="5025057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 algn="just">
                  <a:lnSpc>
                    <a:spcPct val="110000"/>
                  </a:lnSpc>
                  <a:buNone/>
                </a:pP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Egy mértani haladványban az első három tag összege 35, a következő három tag összege pedig 280. Számítsuk ki az  9. tagot!</a:t>
                </a:r>
                <a:endParaRPr lang="hu-HU" sz="2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hu-HU" sz="2400" b="1" dirty="0" smtClean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Megoldás</a:t>
                </a:r>
                <a:endParaRPr lang="hu-HU" sz="24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Az adatokat felírva a következő egyenletrendszert kapjuk:</a:t>
                </a:r>
              </a:p>
              <a:p>
                <a:pPr marL="0" indent="0" algn="just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hu-HU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hu-HU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35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hu-H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hu-HU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hu-HU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6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280</m:t>
                              </m:r>
                            </m:e>
                          </m:mr>
                        </m:m>
                      </m:e>
                    </m:d>
                    <m:r>
                      <a:rPr lang="en-US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lang="hu-HU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begChr m:val="{"/>
                        <m:endChr m:val=""/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hu-HU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hu-HU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hu-HU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  <m: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hu-HU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hu-HU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hu-H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=35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hu-HU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hu-HU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hu-H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m:rPr>
                                  <m:brk m:alnAt="7"/>
                                </m:rP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hu-HU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hu-HU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hu-H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hu-HU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hu-HU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hu-H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sup>
                              </m:sSup>
                              <m: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=280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</m:oMath>
                </a14:m>
                <a:endParaRPr lang="hu-HU" sz="2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 </m:t>
                    </m:r>
                    <m:d>
                      <m:dPr>
                        <m:begChr m:val="{"/>
                        <m:endChr m:val=""/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hu-HU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hu-HU" sz="24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hu-HU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hu-HU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hu-HU" sz="24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u-HU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  <m:r>
                                    <a:rPr lang="hu-HU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hu-HU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𝒒</m:t>
                                  </m:r>
                                  <m:r>
                                    <a:rPr lang="hu-HU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hu-HU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𝒒</m:t>
                                      </m:r>
                                    </m:e>
                                    <m:sup>
                                      <m:r>
                                        <a:rPr lang="hu-HU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=35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hu-HU" sz="24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hu-HU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hu-HU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hu-H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hu-HU" sz="24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u-HU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  <m:r>
                                    <a:rPr lang="hu-HU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hu-HU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𝒒</m:t>
                                  </m:r>
                                  <m:r>
                                    <a:rPr lang="hu-HU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hu-HU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𝒒</m:t>
                                      </m:r>
                                    </m:e>
                                    <m:sup>
                                      <m:r>
                                        <a:rPr lang="hu-HU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=280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ro-RO" sz="2400" i="1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Mivel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 smtClean="0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hu-HU" sz="2400" i="1"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4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hu-HU" sz="24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hu-HU" sz="24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∙</m:t>
                            </m:r>
                            <m:d>
                              <m:dPr>
                                <m:ctrlPr>
                                  <a:rPr lang="hu-HU" sz="2400" i="1"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u-HU" sz="24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1+</m:t>
                                </m:r>
                                <m:r>
                                  <a:rPr lang="hu-HU" sz="24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𝑞</m:t>
                                </m:r>
                                <m:r>
                                  <a:rPr lang="hu-HU" sz="24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hu-HU" sz="2400" i="1">
                                        <a:latin typeface="Cambria Math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u-HU" sz="24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𝑞</m:t>
                                    </m:r>
                                  </m:e>
                                  <m:sup>
                                    <m:r>
                                      <a:rPr lang="hu-HU" sz="24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hu-HU" sz="24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=35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hu-HU" sz="2400" i="1" dirty="0"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q</m:t>
                            </m:r>
                            <m:r>
                              <m:rPr>
                                <m:nor/>
                              </m:rPr>
                              <a:rPr lang="hu-HU" sz="2400" dirty="0"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hu-HU" sz="2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 </m:t>
                            </m:r>
                            <m:r>
                              <m:rPr>
                                <m:nor/>
                              </m:rPr>
                              <a:rPr lang="hu-HU" sz="2400" dirty="0"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eqArr>
                        <m:r>
                          <a:rPr lang="en-US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⟹</m:t>
                        </m:r>
                      </m:e>
                    </m:d>
                    <m:d>
                      <m:dPr>
                        <m:begChr m:val="{"/>
                        <m:endChr m:val=""/>
                        <m:ctrlPr>
                          <a:rPr lang="en-US" sz="24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 smtClean="0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hu-HU" sz="2400" i="1"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4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hu-HU" sz="24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hu-HU" sz="24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∙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=35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hu-HU" sz="2400" i="1" dirty="0"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q</m:t>
                            </m:r>
                            <m:r>
                              <m:rPr>
                                <m:nor/>
                              </m:rPr>
                              <a:rPr lang="hu-HU" sz="2400" dirty="0"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hu-HU" sz="2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 </m:t>
                            </m:r>
                            <m:r>
                              <m:rPr>
                                <m:nor/>
                              </m:rPr>
                              <a:rPr lang="hu-HU" sz="2400" dirty="0"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i="1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 </m:t>
                    </m:r>
                    <m:sSub>
                      <m:sSubPr>
                        <m:ctrlPr>
                          <a:rPr lang="hu-HU" sz="240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hu-HU" sz="2400" i="1" dirty="0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5</a:t>
                </a:r>
                <a:endParaRPr lang="en-US" sz="2400" dirty="0" smtClean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  <m:r>
                        <a:rPr lang="hu-HU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24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hu-HU" sz="2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hu-HU" sz="2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hu-HU" sz="2400" b="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hu-HU" sz="24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sz="2400" i="1">
                          <a:latin typeface="Cambria Math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hu-HU" sz="2400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hu-H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hu-HU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hu-H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=1280.</m:t>
                      </m:r>
                    </m:oMath>
                  </m:oMathPara>
                </a14:m>
                <a:endParaRPr lang="en-US" sz="2400" i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 algn="just">
                  <a:buNone/>
                </a:pPr>
                <a:endParaRPr lang="hu-HU" sz="2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51906"/>
                <a:ext cx="10515600" cy="5025057"/>
              </a:xfrm>
              <a:blipFill>
                <a:blip r:embed="rId2"/>
                <a:stretch>
                  <a:fillRect l="-754" t="-1578" r="-696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926837" y="3916905"/>
                <a:ext cx="60331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p>
                        <m:r>
                          <a:rPr lang="hu-HU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hu-HU" sz="2400" i="1" dirty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35=280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 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hu-HU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hu-HU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8, 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ahonnan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2.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6837" y="3916905"/>
                <a:ext cx="6033190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13333" r="-606"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800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449" y="780763"/>
            <a:ext cx="10515600" cy="89065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</a:t>
            </a:r>
            <a:r>
              <a:rPr lang="en-US" sz="28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aladványok</a:t>
            </a:r>
            <a:r>
              <a:rPr lang="hu-HU" sz="28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összegképlet</a:t>
            </a:r>
            <a:r>
              <a:rPr lang="en-US" sz="28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</a:t>
            </a:r>
            <a:r>
              <a:rPr lang="hu-HU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hu-HU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C00000"/>
              </a:solidFill>
              <a:latin typeface="Cambria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08166"/>
                <a:ext cx="10515600" cy="469075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zámtani haladvány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összegképlete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i="1">
                              <a:latin typeface="Cambria Math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hu-HU" sz="2400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hu-HU" sz="2400" i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2400" i="1">
                              <a:latin typeface="Cambria Math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hu-HU" sz="2400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hu-HU" sz="2400" i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400" i="1">
                              <a:latin typeface="Cambria Math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hu-HU" sz="2400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2400" i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hu-HU" sz="2400" i="1">
                              <a:latin typeface="Cambria Math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hu-HU" sz="2400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hu-HU" sz="2400" i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hu-HU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hu-HU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1" i="1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hu-HU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hu-HU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hu-HU" sz="2400" b="1" i="1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hu-HU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𝒏</m:t>
                                </m:r>
                              </m:sub>
                            </m:sSub>
                          </m:e>
                        </m:d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hu-HU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num>
                      <m:den>
                        <m:r>
                          <a:rPr lang="hu-HU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hu-HU" sz="2400" b="1" i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hu-HU" sz="2400" b="1" i="1" dirty="0" smtClean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hu-HU" sz="2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értani haladvány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összegképlete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i="1">
                              <a:latin typeface="Cambria Math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hu-HU" sz="2400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hu-HU" sz="2400" i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2400" i="1">
                              <a:latin typeface="Cambria Math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hu-HU" sz="2400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hu-HU" sz="2400" i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400" i="1">
                              <a:latin typeface="Cambria Math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hu-HU" sz="2400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2400" i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hu-HU" sz="2400" i="1" smtClean="0">
                              <a:latin typeface="Cambria Math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hu-HU" sz="2400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/>
                </a:r>
                <a:b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hu-HU" sz="24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hu-HU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hu-HU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b="1" i="1"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sz="2400" b="1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hu-HU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hu-HU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hu-HU" sz="2400" b="1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hu-HU" sz="2400" b="1" i="1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𝒒</m:t>
                                </m:r>
                              </m:e>
                              <m:sup>
                                <m:r>
                                  <a:rPr lang="hu-HU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𝒏</m:t>
                                </m:r>
                              </m:sup>
                            </m:sSup>
                            <m:r>
                              <a:rPr lang="hu-HU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hu-HU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num>
                      <m:den>
                        <m:r>
                          <a:rPr lang="hu-HU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  <m:r>
                          <a:rPr lang="hu-HU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hu-HU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hu-HU" sz="2400" b="1" i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, </a:t>
                </a:r>
                <a:r>
                  <a:rPr lang="hu-HU" sz="2400" b="1" i="1" dirty="0" smtClean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q</a:t>
                </a:r>
                <a14:m>
                  <m:oMath xmlns:m="http://schemas.openxmlformats.org/officeDocument/2006/math">
                    <m:r>
                      <a:rPr lang="hu-HU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hu-HU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hu-HU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hu-HU" sz="2400" b="1" i="1" u="sng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08166"/>
                <a:ext cx="10515600" cy="4690753"/>
              </a:xfrm>
              <a:blipFill rotWithShape="1">
                <a:blip r:embed="rId2"/>
                <a:stretch>
                  <a:fillRect l="-812" t="-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936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8459"/>
          </a:xfrm>
        </p:spPr>
        <p:txBody>
          <a:bodyPr/>
          <a:lstStyle/>
          <a:p>
            <a:pPr algn="ctr"/>
            <a:r>
              <a:rPr lang="hu-HU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Tartalom</a:t>
            </a:r>
            <a:endParaRPr lang="en-US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99408"/>
                <a:ext cx="10515600" cy="4977555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AutoNum type="arabicPeriod"/>
                </a:pPr>
                <a:r>
                  <a:rPr lang="hu-HU" sz="3200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Sorozatok</a:t>
                </a:r>
                <a:endParaRPr lang="en-US" sz="3200" b="1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      - </a:t>
                </a:r>
                <a:r>
                  <a:rPr lang="en-US" sz="2400" b="1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értelmezés</a:t>
                </a:r>
                <a:endParaRPr lang="hu-HU" sz="2400" b="1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lang="hu-HU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- monoton sorozatok</a:t>
                </a:r>
              </a:p>
              <a:p>
                <a:pPr marL="457200" lvl="1" indent="0">
                  <a:buNone/>
                </a:pPr>
                <a:r>
                  <a:rPr lang="hu-HU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- korlátos sorozatok</a:t>
                </a:r>
              </a:p>
              <a:p>
                <a:pPr marL="0" indent="0">
                  <a:buNone/>
                </a:pPr>
                <a:r>
                  <a:rPr lang="hu-HU" sz="3200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2. Számtani és mértani haladványok</a:t>
                </a:r>
              </a:p>
              <a:p>
                <a:pPr marL="457200" lvl="1" indent="0">
                  <a:buNone/>
                </a:pPr>
                <a:r>
                  <a:rPr lang="hu-HU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- értelmezés</a:t>
                </a:r>
              </a:p>
              <a:p>
                <a:pPr marL="457200" lvl="1" indent="0">
                  <a:buNone/>
                </a:pPr>
                <a:r>
                  <a:rPr lang="hu-HU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- alaptulajdonság</a:t>
                </a:r>
              </a:p>
              <a:p>
                <a:pPr marL="457200" lvl="1" indent="0">
                  <a:buNone/>
                </a:pPr>
                <a:r>
                  <a:rPr lang="hu-HU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- </a:t>
                </a:r>
                <a:r>
                  <a:rPr lang="hu-HU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:r>
                  <a:rPr lang="hu-HU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z általános tag képlete</a:t>
                </a:r>
              </a:p>
              <a:p>
                <a:pPr marL="457200" lvl="1" indent="0">
                  <a:buNone/>
                </a:pPr>
                <a:r>
                  <a:rPr lang="hu-HU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- az első </a:t>
                </a:r>
                <a14:m>
                  <m:oMath xmlns:m="http://schemas.openxmlformats.org/officeDocument/2006/math">
                    <m:r>
                      <a:rPr lang="hu-HU" b="1" i="1" dirty="0" smtClean="0">
                        <a:latin typeface="Cambria Math"/>
                        <a:ea typeface="Cambria" panose="02040503050406030204" pitchFamily="18" charset="0"/>
                      </a:rPr>
                      <m:t>𝒏</m:t>
                    </m:r>
                  </m:oMath>
                </a14:m>
                <a:r>
                  <a:rPr lang="hu-HU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tag összegének képlete</a:t>
                </a:r>
              </a:p>
              <a:p>
                <a:pPr marL="457200" lvl="1" indent="0">
                  <a:buNone/>
                </a:pPr>
                <a:r>
                  <a:rPr lang="hu-HU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- haladványokat tartalmazó egyenletek</a:t>
                </a:r>
              </a:p>
              <a:p>
                <a:pPr marL="0" indent="0">
                  <a:buNone/>
                </a:pPr>
                <a:r>
                  <a:rPr lang="hu-HU" sz="3200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3. Házi feladat</a:t>
                </a:r>
              </a:p>
              <a:p>
                <a:endParaRPr lang="en-US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99408"/>
                <a:ext cx="10515600" cy="4977555"/>
              </a:xfrm>
              <a:blipFill rotWithShape="1">
                <a:blip r:embed="rId2"/>
                <a:stretch>
                  <a:fillRect l="-1507" t="-2574" b="-1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502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hu-HU" sz="2800" b="1" dirty="0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</a:t>
            </a:r>
            <a:r>
              <a:rPr lang="hu-HU" sz="2800" b="1" dirty="0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eladat</a:t>
            </a:r>
            <a:endParaRPr lang="en-US" sz="28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35034"/>
                <a:ext cx="10515600" cy="4941929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u-HU" sz="24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≥1</m:t>
                        </m:r>
                      </m:sub>
                    </m:sSub>
                    <m:r>
                      <a:rPr lang="hu-HU" sz="2400" i="1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számtani haladványban</a:t>
                </a:r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hu-HU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hu-HU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hu-HU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=2020.   </m:t>
                    </m:r>
                  </m:oMath>
                </a14:m>
                <a:endParaRPr lang="hu-HU" sz="2400" i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Számítsuk ki a haladvány első 20 tagjának összegét!</a:t>
                </a:r>
              </a:p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hu-HU" sz="2400" b="1" dirty="0" smtClean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Megoldás</a:t>
                </a:r>
                <a:endParaRPr lang="hu-HU" sz="24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feladatban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megadott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összefüggést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átírjuk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és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solidFill>
                          <a:schemeClr val="tx1"/>
                        </a:solidFill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</m:oMath>
                </a14:m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függvényében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Ugyanakkor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az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első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20 tag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összegét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és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függvényében 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adjuk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meg.</a:t>
                </a:r>
              </a:p>
              <a:p>
                <a:pPr marL="0" indent="0" algn="just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hu-HU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  <m:r>
                        <a:rPr lang="hu-HU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hu-HU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  <m:r>
                        <a:rPr lang="hu-HU" sz="2400" i="1" dirty="0" smtClean="0">
                          <a:latin typeface="Cambria Math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hu-HU" sz="24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+5 </m:t>
                          </m:r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hu-HU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hu-HU" sz="24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+8 </m:t>
                          </m:r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hu-HU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hu-HU" sz="24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+11 </m:t>
                          </m:r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hu-HU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hu-HU" sz="24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+14</m:t>
                          </m:r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⟹</m:t>
                      </m:r>
                    </m:oMath>
                  </m:oMathPara>
                </a14:m>
                <a:endParaRPr lang="hu-HU" sz="2400" i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⟹ </m:t>
                      </m:r>
                      <m:r>
                        <a:rPr lang="hu-HU" sz="2400" i="1" dirty="0" smtClean="0">
                          <a:latin typeface="Cambria Math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  <m:sSub>
                        <m:sSubPr>
                          <m:ctrlPr>
                            <a:rPr lang="hu-H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u-HU" sz="2400" i="1" dirty="0">
                          <a:latin typeface="Cambria Math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+38 </m:t>
                      </m:r>
                      <m:r>
                        <a:rPr lang="hu-HU" sz="2400" i="1" dirty="0">
                          <a:latin typeface="Cambria Math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hu-HU" sz="2400" i="1" dirty="0">
                          <a:latin typeface="Cambria Math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 = 2020 ⟹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𝟐</m:t>
                      </m:r>
                      <m:sSub>
                        <m:sSubPr>
                          <m:ctrlPr>
                            <a:rPr lang="hu-HU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sz="2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hu-HU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hu-HU" sz="2400" b="1" i="1" dirty="0" smtClean="0">
                          <a:solidFill>
                            <a:schemeClr val="tx1"/>
                          </a:solidFill>
                          <a:latin typeface="Cambria Math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hu-HU" sz="2400" b="1" i="1" dirty="0" smtClean="0">
                          <a:solidFill>
                            <a:schemeClr val="tx1"/>
                          </a:solidFill>
                          <a:latin typeface="Cambria Math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𝟏𝟗</m:t>
                      </m:r>
                      <m:r>
                        <a:rPr lang="hu-HU" sz="2400" b="1" i="1" dirty="0" smtClean="0">
                          <a:solidFill>
                            <a:schemeClr val="tx1"/>
                          </a:solidFill>
                          <a:latin typeface="Cambria Math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hu-HU" sz="2400" b="1" i="1" dirty="0">
                          <a:solidFill>
                            <a:schemeClr val="tx1"/>
                          </a:solidFill>
                          <a:latin typeface="Cambria Math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𝒓</m:t>
                      </m:r>
                      <m:r>
                        <a:rPr lang="hu-HU" sz="2400" b="1" i="1" dirty="0">
                          <a:solidFill>
                            <a:schemeClr val="tx1"/>
                          </a:solidFill>
                          <a:latin typeface="Cambria Math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a:rPr lang="hu-HU" sz="2400" b="1" i="1" dirty="0">
                          <a:solidFill>
                            <a:schemeClr val="tx1"/>
                          </a:solidFill>
                          <a:latin typeface="Cambria Math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𝟏𝟎𝟏𝟎</m:t>
                      </m:r>
                      <m:r>
                        <a:rPr lang="hu-HU" sz="2400" i="1" dirty="0">
                          <a:latin typeface="Cambria Math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hu-HU" sz="2400" i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Másrészt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hu-HU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hu-HU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sub>
                    </m:sSub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1" i="1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hu-HU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hu-HU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hu-HU" sz="2400" b="1" i="1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hu-HU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𝟐𝟎</m:t>
                                </m:r>
                              </m:sub>
                            </m:sSub>
                          </m:e>
                        </m:d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hu-HU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𝟐𝟎</m:t>
                        </m:r>
                      </m:num>
                      <m:den>
                        <m:r>
                          <a:rPr lang="hu-HU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u-HU" sz="2400" b="1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hu-HU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hu-HU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hu-HU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hu-HU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𝟏𝟗</m:t>
                            </m:r>
                            <m:r>
                              <a:rPr lang="hu-HU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hu-HU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</m:t>
                            </m:r>
                          </m:e>
                        </m:d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∙20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1010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∙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10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400" i="1" dirty="0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10100.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buNone/>
                </a:pPr>
                <a:endParaRPr lang="hu-HU" sz="2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35034"/>
                <a:ext cx="10515600" cy="4941929"/>
              </a:xfrm>
              <a:blipFill rotWithShape="1">
                <a:blip r:embed="rId2"/>
                <a:stretch>
                  <a:fillRect l="-928" t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165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0644"/>
            <a:ext cx="10515600" cy="80752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hu-HU" sz="2800" b="1" dirty="0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</a:t>
            </a:r>
            <a:r>
              <a:rPr lang="hu-HU" sz="2800" b="1" dirty="0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eladat</a:t>
            </a:r>
            <a:endParaRPr lang="en-US" sz="2800" dirty="0">
              <a:solidFill>
                <a:schemeClr val="accent1"/>
              </a:solidFill>
              <a:latin typeface="Cambria" pitchFamily="18" charset="0"/>
              <a:ea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65662"/>
                <a:ext cx="10515600" cy="4811301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Ha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u-HU" sz="24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≥1</m:t>
                        </m:r>
                      </m:sub>
                    </m:sSub>
                    <m:r>
                      <a:rPr lang="hu-HU" sz="2400" i="1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egy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mértani haladvány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u-HU" sz="2400" b="0" i="0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és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hu-HU" sz="2400" i="0">
                        <a:latin typeface="Cambria Math" panose="02040503050406030204" pitchFamily="18" charset="0"/>
                      </a:rPr>
                      <m:t>=24</m:t>
                    </m:r>
                    <m:r>
                      <a:rPr lang="en-US" sz="2400" b="0" i="0" smtClean="0">
                        <a:latin typeface="Cambria Math"/>
                      </a:rPr>
                      <m:t>,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s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zámítsuk ki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hu-HU" sz="2400" b="0" i="0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é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rt</m:t>
                    </m:r>
                    <m:r>
                      <a:rPr lang="en-US" sz="2400">
                        <a:latin typeface="Cambria Math"/>
                      </a:rPr>
                      <m:t>é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k</m:t>
                    </m:r>
                    <m:r>
                      <a:rPr lang="en-US" sz="2400">
                        <a:latin typeface="Cambria Math"/>
                      </a:rPr>
                      <m:t>é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t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!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hu-HU" sz="2400" b="1" dirty="0" smtClean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Megoldás</a:t>
                </a:r>
                <a:endParaRPr lang="en-US" sz="2400" b="1" dirty="0" smtClean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hu-HU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u-H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u-HU" sz="2400" i="1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hu-HU" sz="24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b="1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240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hu-HU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40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4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𝑞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=2</m:t>
                    </m:r>
                  </m:oMath>
                </a14:m>
                <a:r>
                  <a:rPr lang="en-US" sz="2400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vagy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" panose="02040503050406030204" pitchFamily="18" charset="0"/>
                      </a:rPr>
                      <m:t>𝑞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=−2</m:t>
                    </m:r>
                  </m:oMath>
                </a14:m>
                <a:endParaRPr lang="hu-HU" sz="240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400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I. </a:t>
                </a:r>
                <a:r>
                  <a:rPr lang="en-US" sz="2400" b="1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eset</a:t>
                </a:r>
                <a:r>
                  <a:rPr lang="en-US" sz="2400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𝑞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=2</m:t>
                    </m:r>
                  </m:oMath>
                </a14:m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hu-HU" sz="2400" b="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hu-HU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hu-HU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hu-HU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4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sup>
                              </m:sSup>
                              <m:r>
                                <a:rPr lang="hu-HU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hu-HU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hu-HU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hu-HU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3∙</m:t>
                          </m:r>
                          <m:d>
                            <m:dPr>
                              <m:ctrlPr>
                                <a:rPr lang="hu-HU" sz="2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hu-HU" sz="24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hu-HU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sup>
                              </m:sSup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2−1</m:t>
                          </m:r>
                        </m:den>
                      </m:f>
                      <m:r>
                        <a:rPr lang="hu-HU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=3∙1023=3069</m:t>
                      </m:r>
                    </m:oMath>
                  </m:oMathPara>
                </a14:m>
                <a:endParaRPr lang="en-US" sz="240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400" b="1" dirty="0">
                    <a:latin typeface="Cambria" pitchFamily="18" charset="0"/>
                    <a:ea typeface="Cambria" pitchFamily="18" charset="0"/>
                  </a:rPr>
                  <a:t>II. </a:t>
                </a:r>
                <a:r>
                  <a:rPr lang="en-US" sz="2400" b="1" dirty="0" err="1" smtClean="0">
                    <a:latin typeface="Cambria" pitchFamily="18" charset="0"/>
                    <a:ea typeface="Cambria" pitchFamily="18" charset="0"/>
                  </a:rPr>
                  <a:t>eset</a:t>
                </a:r>
                <a:r>
                  <a:rPr lang="en-US" sz="2400" b="1" dirty="0">
                    <a:latin typeface="Cambria" pitchFamily="18" charset="0"/>
                    <a:ea typeface="Cambria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𝑞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=−2</m:t>
                    </m:r>
                  </m:oMath>
                </a14:m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hu-H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u-HU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hu-H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hu-HU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hu-HU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hu-HU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hu-HU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hu-H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hu-HU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hu-HU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hu-HU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hu-HU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4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sz="2400" b="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sup>
                              </m:sSup>
                              <m:r>
                                <a:rPr lang="hu-HU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hu-HU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hu-HU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hu-HU" sz="24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hu-HU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2400" b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3∙</m:t>
                          </m:r>
                          <m:d>
                            <m:dPr>
                              <m:ctrlPr>
                                <a:rPr lang="hu-HU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hu-HU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hu-HU" sz="24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−2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sup>
                              </m:sSup>
                              <m:r>
                                <a:rPr lang="hu-HU" sz="2400" b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en-US" sz="2400" b="0"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2400" b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2−1</m:t>
                          </m:r>
                        </m:den>
                      </m:f>
                      <m:r>
                        <a:rPr lang="hu-HU" sz="24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=1023</m:t>
                      </m:r>
                    </m:oMath>
                  </m:oMathPara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n-US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65662"/>
                <a:ext cx="10515600" cy="4811301"/>
              </a:xfrm>
              <a:blipFill rotWithShape="1">
                <a:blip r:embed="rId2"/>
                <a:stretch>
                  <a:fillRect l="-928" t="-887" r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914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898" y="593765"/>
            <a:ext cx="10308771" cy="736270"/>
          </a:xfrm>
        </p:spPr>
        <p:txBody>
          <a:bodyPr>
            <a:normAutofit fontScale="90000"/>
          </a:bodyPr>
          <a:lstStyle/>
          <a:p>
            <a:r>
              <a:rPr lang="hu-HU" sz="28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hu-HU" sz="31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31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31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hu-HU" sz="31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Haladványok</a:t>
            </a:r>
            <a:r>
              <a:rPr lang="en-US" sz="31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tagjait</a:t>
            </a:r>
            <a:r>
              <a:rPr lang="hu-HU" sz="31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31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tartalmazó </a:t>
            </a:r>
            <a:r>
              <a:rPr lang="hu-HU" sz="31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egyenletek</a:t>
            </a:r>
            <a:r>
              <a:rPr lang="hu-HU" sz="28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hu-HU" sz="28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hu-HU" sz="28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hu-HU" sz="28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51906"/>
                <a:ext cx="10515600" cy="5161212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hu-HU" b="1" dirty="0" smtClean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1.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f</a:t>
                </a:r>
                <a:r>
                  <a:rPr lang="hu-HU" b="1" dirty="0" smtClean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eladat</a:t>
                </a:r>
                <a:endParaRPr lang="en-US" dirty="0" smtClean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Határozzuk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meg az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valós számot, 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ha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9+2</m:t>
                    </m:r>
                    <m:r>
                      <a:rPr lang="hu-HU" sz="24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és </a:t>
                </a:r>
                <a14:m>
                  <m:oMath xmlns:m="http://schemas.openxmlformats.org/officeDocument/2006/math">
                    <m:r>
                      <a:rPr lang="hu-HU" sz="2400" i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számok számtani haladványban vannak!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hu-HU" sz="2400" b="1" dirty="0" smtClean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Megoldás</a:t>
                </a:r>
                <a:endParaRPr lang="hu-HU" sz="24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Felírjuk, hogy a középső tag egyenlő a szomszédainak a számtani közepével: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hu-HU" sz="240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9+2</m:t>
                        </m:r>
                        <m:r>
                          <a:rPr lang="hu-HU" sz="2400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r>
                          <m:rPr>
                            <m:nor/>
                          </m:rPr>
                          <a:rPr lang="hu-HU" sz="240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hu-HU" sz="2400" i="1" dirty="0" smtClean="0">
                                <a:latin typeface="Cambria Math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sz="2400" b="0" i="0" dirty="0" smtClean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+3</m:t>
                        </m:r>
                      </m:num>
                      <m:den>
                        <m:r>
                          <a:rPr lang="en-US" sz="2400" b="0" i="0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⟺</a:t>
                </a:r>
                <a:endParaRPr lang="en-US" sz="2400" dirty="0" smtClean="0">
                  <a:latin typeface="Cambria Math"/>
                  <a:ea typeface="Cambria Math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hu-HU" sz="2400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⟺</a:t>
                </a:r>
                <a:r>
                  <a:rPr lang="en-US" sz="2400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hu-HU" sz="24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r>
                      <a:rPr lang="en-US" sz="240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9+2</m:t>
                    </m:r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m:rPr>
                        <m:nor/>
                      </m:rPr>
                      <a:rPr lang="hu-HU"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hu-HU" sz="2400" i="1" dirty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400" i="1" dirty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 dirty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+3</m:t>
                    </m:r>
                    <m:r>
                      <a:rPr lang="en-US" sz="2400" i="1" dirty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dirty="0" smtClean="0">
                  <a:latin typeface="Cambria Math"/>
                  <a:ea typeface="Cambria Math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hu-HU" sz="2400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⟺</a:t>
                </a:r>
                <a:r>
                  <a:rPr lang="en-US" sz="2400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6</a:t>
                </a:r>
                <a14:m>
                  <m:oMath xmlns:m="http://schemas.openxmlformats.org/officeDocument/2006/math">
                    <m:r>
                      <a:rPr lang="hu-HU" sz="24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hu-HU" sz="2400" i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2</a:t>
                </a:r>
                <a14:m>
                  <m:oMath xmlns:m="http://schemas.openxmlformats.org/officeDocument/2006/math">
                    <m:r>
                      <a:rPr lang="hu-HU" sz="24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12</a:t>
                </a: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hu-HU" sz="2400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⟺</m:t>
                    </m:r>
                  </m:oMath>
                </a14:m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r>
                      <a:rPr lang="hu-HU" sz="24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hu-HU" sz="24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=12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 smtClean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⟺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 smtClean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hu-HU" sz="24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3 ⇒ </m:t>
                    </m:r>
                    <m:r>
                      <a:rPr lang="hu-HU" sz="2400" i="1" dirty="0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1.</a:t>
                </a: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51906"/>
                <a:ext cx="10515600" cy="5161212"/>
              </a:xfrm>
              <a:blipFill rotWithShape="1">
                <a:blip r:embed="rId2"/>
                <a:stretch>
                  <a:fillRect l="-1217" t="-2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707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50" y="284478"/>
            <a:ext cx="10451275" cy="817499"/>
          </a:xfrm>
        </p:spPr>
        <p:txBody>
          <a:bodyPr>
            <a:normAutofit/>
          </a:bodyPr>
          <a:lstStyle/>
          <a:p>
            <a:r>
              <a:rPr lang="hu-HU" sz="2800" b="1" dirty="0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28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</a:t>
            </a:r>
            <a:r>
              <a:rPr lang="hu-HU" sz="2800" b="1" dirty="0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eladat</a:t>
            </a:r>
            <a:endParaRPr lang="en-US" sz="28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832513"/>
                <a:ext cx="10515600" cy="5513696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Határozzuk meg az </a:t>
                </a:r>
                <a14:m>
                  <m:oMath xmlns:m="http://schemas.openxmlformats.org/officeDocument/2006/math">
                    <m:r>
                      <a:rPr lang="hu-HU" sz="2400" b="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szigorúan pozitív valós számot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, ha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a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9,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1+</m:t>
                    </m:r>
                    <m:sSub>
                      <m:sSubPr>
                        <m:ctrlPr>
                          <a:rPr lang="hu-HU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hu-HU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hu-HU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u-HU" sz="2400" b="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és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hu-HU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hu-HU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hu-HU" sz="24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rad>
                    <m:r>
                      <a:rPr lang="hu-HU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számok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egy mértani haladvány egymás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utáni tagjai!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hu-HU" sz="2400" b="1" dirty="0" smtClean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Megoldás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Ha 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a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9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az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1+</m:t>
                    </m:r>
                    <m:sSub>
                      <m:sSubPr>
                        <m:ctrlPr>
                          <a:rPr lang="hu-HU" sz="2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hu-HU" sz="240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hu-HU" sz="2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u-HU" sz="2400" i="1" dirty="0">
                        <a:latin typeface="Cambria Math"/>
                      </a:rPr>
                      <m:t>𝑥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és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a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hu-HU" sz="240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hu-HU" sz="2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hu-HU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számok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mértani haladványban vannak, akkor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/>
                </a:r>
                <a:b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u-HU" sz="24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Cambria Math"/>
                              </a:rPr>
                              <m:t>1+</m:t>
                            </m:r>
                            <m:sSub>
                              <m:sSubPr>
                                <m:ctrlPr>
                                  <a:rPr lang="hu-HU" sz="24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hu-HU" sz="2400" b="0" i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hu-HU" sz="2400" b="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hu-HU" sz="2400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hu-HU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b="0" i="0" smtClean="0">
                        <a:latin typeface="Cambria Math" panose="02040503050406030204" pitchFamily="18" charset="0"/>
                      </a:rPr>
                      <m:t>=9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hu-HU" sz="2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hu-HU" sz="2400" b="0" i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hu-HU" sz="2400" b="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hu-HU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hu-HU" sz="24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2400" b="0" i="1" dirty="0" smtClean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endParaRPr lang="en-US" sz="2400" b="0" i="1" dirty="0" smtClean="0">
                  <a:latin typeface="Cambria Math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1+</m:t>
                    </m:r>
                    <m:r>
                      <a:rPr lang="en-US" sz="2400" b="0" i="1" smtClean="0">
                        <a:latin typeface="Cambria Math"/>
                        <a:ea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hu-HU" sz="2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hu-HU" sz="2400" b="0" i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hu-HU" sz="2400" b="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u-HU" sz="2400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b="0" i="0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hu-HU" sz="24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hu-HU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hu-HU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hu-HU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b="0" i="0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hu-HU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hu-HU" sz="2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hu-HU" sz="2400" b="0" i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hu-HU" sz="2400" b="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u-HU" sz="2400" b="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 Math"/>
                      </a:rPr>
                      <m:t>⟺</m:t>
                    </m:r>
                    <m:r>
                      <a:rPr lang="hu-HU" sz="2400" b="0" i="0" smtClean="0">
                        <a:latin typeface="Cambria Math" panose="02040503050406030204" pitchFamily="18" charset="0"/>
                      </a:rPr>
                      <m:t>2</m:t>
                    </m:r>
                    <m:sSubSup>
                      <m:sSubSupPr>
                        <m:ctrlPr>
                          <a:rPr lang="hu-HU" sz="2400" i="1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hu-HU" sz="2400" b="0" i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hu-HU" sz="2400" b="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hu-HU" sz="2400" b="0" i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hu-HU" sz="2400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b="0" i="0" smtClean="0">
                        <a:latin typeface="Cambria Math" panose="02040503050406030204" pitchFamily="18" charset="0"/>
                      </a:rPr>
                      <m:t>−5</m:t>
                    </m:r>
                    <m:sSub>
                      <m:sSubPr>
                        <m:ctrlPr>
                          <a:rPr lang="hu-HU" sz="2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hu-HU" sz="2400" b="0" i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hu-HU" sz="2400" b="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b="0" i="0" smtClean="0">
                        <a:latin typeface="Cambria Math" panose="02040503050406030204" pitchFamily="18" charset="0"/>
                      </a:rPr>
                      <m:t>+2=0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400" i="1">
                          <a:latin typeface="Cambria Math"/>
                          <a:ea typeface="Cambria Math"/>
                        </a:rPr>
                        <m:t>⟺</m:t>
                      </m:r>
                      <m:r>
                        <a:rPr lang="hu-HU" sz="2400">
                          <a:latin typeface="Cambria Math" panose="02040503050406030204" pitchFamily="18" charset="0"/>
                        </a:rPr>
                        <m:t>2</m:t>
                      </m:r>
                      <m:sSubSup>
                        <m:sSubSupPr>
                          <m:ctrlPr>
                            <a:rPr lang="hu-HU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hu-HU" sz="2400"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hu-HU" sz="24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hu-HU" sz="24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hu-HU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sz="24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0" smtClean="0">
                          <a:latin typeface="Cambria Math"/>
                        </a:rPr>
                        <m:t>4</m:t>
                      </m:r>
                      <m:sSub>
                        <m:sSubPr>
                          <m:ctrlPr>
                            <a:rPr lang="hu-H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hu-HU" sz="2400"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hu-HU" sz="24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0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hu-H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hu-HU" sz="2400"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hu-HU" sz="24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sz="2400">
                          <a:latin typeface="Cambria Math" panose="02040503050406030204" pitchFamily="18" charset="0"/>
                        </a:rPr>
                        <m:t>+2=0</m:t>
                      </m:r>
                    </m:oMath>
                  </m:oMathPara>
                </a14:m>
                <a:endParaRPr lang="en-US" sz="2400" b="0" i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  <a:ea typeface="Cambria" panose="02040503050406030204" pitchFamily="18" charset="0"/>
                      </a:rPr>
                      <m:t>2</m:t>
                    </m:r>
                  </m:oMath>
                </a14:m>
                <a:r>
                  <a:rPr lang="hu-HU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hu-HU" sz="240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hu-HU" sz="2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u-H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i="1" smtClean="0"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hu-HU" sz="240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hu-HU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hu-HU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−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hu-HU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hu-HU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u-HU" sz="240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hu-HU" sz="240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endParaRPr lang="en-US" sz="2400" b="0" i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d>
                      <m:dPr>
                        <m:ctrlPr>
                          <a:rPr lang="hu-HU" sz="24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hu-HU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hu-HU" sz="2400" b="0" i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hu-HU" sz="2400" b="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hu-HU" sz="2400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u-HU" sz="2400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hu-HU" sz="24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hu-HU" sz="2400" b="0" i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hu-HU" sz="2400" b="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hu-HU" sz="2400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u-HU" sz="2400" b="0" i="0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  <a:ea typeface="Cambria Math"/>
                      </a:rPr>
                      <m:t>⟺</m:t>
                    </m:r>
                    <m:sSub>
                      <m:sSubPr>
                        <m:ctrlPr>
                          <a:rPr lang="hu-HU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hu-HU" sz="2400" b="0" i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hu-HU" sz="2400" b="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u-HU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b="0" i="0" dirty="0" smtClean="0">
                    <a:latin typeface="Cambria Math" panose="02040503050406030204" pitchFamily="18" charset="0"/>
                  </a:rPr>
                  <a:t>  vagy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hu-HU" sz="240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hu-HU" sz="2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u-H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sz="2400" b="0" i="0" dirty="0" smtClean="0"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 Math"/>
                      </a:rPr>
                      <m:t>⟺</m:t>
                    </m:r>
                    <m:r>
                      <a:rPr lang="hu-HU" sz="2400" b="0" i="1" dirty="0" smtClean="0">
                        <a:latin typeface="Cambria Math"/>
                      </a:rPr>
                      <m:t>𝑥</m:t>
                    </m:r>
                    <m:r>
                      <a:rPr lang="hu-HU" sz="2400" b="0" i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hu-HU" sz="24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hu-HU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vagy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b="0" i="1" dirty="0" smtClean="0">
                        <a:latin typeface="Cambria Math"/>
                      </a:rPr>
                      <m:t>𝑥</m:t>
                    </m:r>
                    <m:r>
                      <a:rPr lang="hu-HU" sz="2400" b="0" i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4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32513"/>
                <a:ext cx="10515600" cy="5513696"/>
              </a:xfrm>
              <a:blipFill rotWithShape="1">
                <a:blip r:embed="rId2"/>
                <a:stretch>
                  <a:fillRect l="-928" t="-774" b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321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147" y="436375"/>
            <a:ext cx="10380023" cy="756539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hu-HU" sz="2800" b="1" dirty="0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</a:t>
            </a:r>
            <a:r>
              <a:rPr lang="hu-HU" sz="2800" b="1" dirty="0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eladat</a:t>
            </a:r>
            <a:endParaRPr lang="en-US" sz="28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04406"/>
                <a:ext cx="10515600" cy="5072558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Oldjuk meg az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1+5+9+…+</m:t>
                    </m:r>
                    <m:r>
                      <a:rPr lang="hu-HU" sz="2400" i="1" dirty="0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 dirty="0">
                        <a:latin typeface="Cambria Math"/>
                        <a:ea typeface="Cambria" panose="02040503050406030204" pitchFamily="18" charset="0"/>
                      </a:rPr>
                      <m:t> </m:t>
                    </m:r>
                    <m:r>
                      <a:rPr lang="hu-HU" sz="2400" b="0" i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231 egyenletet!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hu-HU" sz="2400" b="1" dirty="0" smtClean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Megoldás</a:t>
                </a:r>
                <a:endParaRPr lang="hu-HU" sz="24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Észrevehető, hogy az egyenletben szereplő számok egy olyan számtani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haladvány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egymás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utáni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tagjai, melynek első tagja 1 és állandó különbsége 4.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Felírhatjuk, hogy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hu-HU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hu-HU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hu-HU" sz="2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hu-HU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hu-HU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hu-HU" sz="2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hu-HU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hu-HU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hu-HU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hu-HU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hu-HU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hu-HU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hu-HU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231, ahol </a:t>
                </a:r>
                <a:endParaRPr lang="en-US" sz="2400" dirty="0" smtClean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400" i="1" dirty="0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hu-HU" sz="2400" i="1" smtClean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hu-HU" sz="2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=1+(</m:t>
                    </m:r>
                    <m:r>
                      <a:rPr lang="hu-HU" sz="2400" i="1" dirty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hu-HU" sz="2400" i="1" dirty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−1)∙4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Így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z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b="0" i="1">
                            <a:latin typeface="Cambria Math" panose="02040503050406030204" pitchFamily="18" charset="0"/>
                          </a:rPr>
                          <m:t>1+1+</m:t>
                        </m:r>
                        <m:d>
                          <m:dPr>
                            <m:ctrlPr>
                              <a:rPr lang="hu-HU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sz="2400" b="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hu-HU" sz="2400" b="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hu-HU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∙4</m:t>
                        </m:r>
                      </m:e>
                    </m:d>
                    <m:r>
                      <a:rPr lang="hu-HU" sz="2400" b="0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hu-HU" sz="2400" b="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400" b="0" i="1">
                        <a:latin typeface="Cambria Math" panose="02040503050406030204" pitchFamily="18" charset="0"/>
                      </a:rPr>
                      <m:t>=462 </m:t>
                    </m:r>
                  </m:oMath>
                </a14:m>
                <a:r>
                  <a:rPr lang="hu-HU" sz="2400" dirty="0">
                    <a:latin typeface="Cambria Math"/>
                    <a:ea typeface="Cambria Math"/>
                    <a:cs typeface="Times New Roman" panose="02020603050405020304" pitchFamily="18" charset="0"/>
                  </a:rPr>
                  <a:t>⟺</a:t>
                </a:r>
                <a:endParaRPr lang="en-US" sz="2400" i="1" dirty="0" smtClean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hu-HU" sz="2400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⟺</a:t>
                </a:r>
                <a:r>
                  <a:rPr lang="en-US" sz="2400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−2</m:t>
                        </m:r>
                      </m:e>
                    </m:d>
                    <m:r>
                      <a:rPr lang="en-US" sz="24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=462   |:2</m:t>
                    </m:r>
                  </m:oMath>
                </a14:m>
                <a:endParaRPr lang="en-US" sz="2400" b="0" i="1" dirty="0" smtClean="0">
                  <a:latin typeface="Cambria Math"/>
                  <a:ea typeface="Cambria Math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⟺</m:t>
                    </m:r>
                    <m:r>
                      <a:rPr lang="hu-HU" sz="2400" i="1" dirty="0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hu-HU" sz="2400" i="1" dirty="0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hu-HU" sz="2400" i="1" dirty="0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²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b="0" i="0">
                        <a:latin typeface="Cambria Math" panose="02040503050406030204" pitchFamily="18" charset="0"/>
                      </a:rPr>
                      <m:t>− </m:t>
                    </m:r>
                    <m:r>
                      <a:rPr lang="hu-HU" sz="2400" i="1" dirty="0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b="0" i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0" smtClean="0">
                        <a:latin typeface="Cambria Math"/>
                      </a:rPr>
                      <m:t>2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31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 smtClean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hu-HU" sz="2400" i="0" dirty="0" smtClean="0">
                          <a:latin typeface="Cambria Math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hu-HU" sz="2400" i="1" dirty="0" smtClean="0">
                          <a:latin typeface="Cambria Math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=1+8</m:t>
                      </m:r>
                      <m:r>
                        <a:rPr lang="hu-HU" sz="2400" i="1" dirty="0">
                          <a:latin typeface="Cambria Math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∙231=1849</m:t>
                      </m:r>
                    </m:oMath>
                  </m:oMathPara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400" b="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hu-HU" sz="2400" b="0" i="1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hu-HU" sz="24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b="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hu-HU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±43</m:t>
                        </m:r>
                      </m:num>
                      <m:den>
                        <m:r>
                          <a:rPr lang="hu-HU" sz="2400" b="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ahonnan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400" b="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hu-HU" sz="2400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u-HU" sz="2400" b="0" i="0">
                        <a:latin typeface="Cambria Math" panose="02040503050406030204" pitchFamily="18" charset="0"/>
                      </a:rPr>
                      <m:t>=11 é</m:t>
                    </m:r>
                    <m:r>
                      <m:rPr>
                        <m:sty m:val="p"/>
                      </m:rPr>
                      <a:rPr lang="hu-HU" sz="2400" b="0" i="0">
                        <a:latin typeface="Cambria Math" panose="02040503050406030204" pitchFamily="18" charset="0"/>
                      </a:rPr>
                      <m:t>s</m:t>
                    </m:r>
                    <m:r>
                      <a:rPr lang="hu-HU" sz="2400" b="0" i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hu-H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400" b="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hu-HU" sz="2400" b="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u-HU" sz="2400" b="0" i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b="0" i="0"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hu-HU" sz="2400" b="0" i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ℕ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=11</m:t>
                    </m:r>
                    <m:r>
                      <a:rPr lang="hu-HU" sz="2400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⇒</m:t>
                    </m:r>
                    <m:r>
                      <a:rPr lang="hu-HU" sz="2400" i="1" dirty="0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1+10∙4</m:t>
                    </m:r>
                    <m:r>
                      <a:rPr lang="hu-HU" sz="2400" i="1" dirty="0">
                        <a:latin typeface="Cambria Math"/>
                        <a:ea typeface="Cambria" panose="02040503050406030204" pitchFamily="18" charset="0"/>
                      </a:rPr>
                      <m:t> </m:t>
                    </m:r>
                    <m:r>
                      <a:rPr lang="hu-HU" sz="2400" b="0" i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41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ehát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41</m:t>
                        </m:r>
                      </m:e>
                    </m:d>
                  </m:oMath>
                </a14:m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04406"/>
                <a:ext cx="10515600" cy="5072558"/>
              </a:xfrm>
              <a:blipFill rotWithShape="1">
                <a:blip r:embed="rId2"/>
                <a:stretch>
                  <a:fillRect l="-928" t="-962" b="-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972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8252"/>
            <a:ext cx="10515600" cy="7199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hu-HU" sz="2800" b="1" dirty="0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</a:t>
            </a:r>
            <a:r>
              <a:rPr lang="hu-HU" sz="2800" b="1" dirty="0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eladat</a:t>
            </a:r>
            <a:endParaRPr lang="en-US" sz="28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56904"/>
                <a:ext cx="10515600" cy="5120059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10000"/>
                  </a:lnSpc>
                  <a:buNone/>
                </a:pP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 az </a:t>
                </a:r>
                <a:r>
                  <a:rPr lang="hu-HU" sz="2400" i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hu-HU" sz="2400" i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hu-HU" sz="2400" i="1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i="1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hu-HU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számok </a:t>
                </a:r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mértani haladványban vannak,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igazoljuk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hogy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az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𝑎𝑥</m:t>
                        </m:r>
                      </m:e>
                      <m:sup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+3</m:t>
                    </m:r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𝑏𝑥</m:t>
                    </m:r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hu-HU" sz="2400" i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egyenlet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gyökei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különböző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valós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számok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!</a:t>
                </a:r>
                <a:endParaRPr lang="hu-HU" sz="2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hu-HU" sz="2400" b="1" dirty="0" smtClean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Megoldás</a:t>
                </a:r>
              </a:p>
              <a:p>
                <a:pPr marL="0" indent="0" algn="just">
                  <a:lnSpc>
                    <a:spcPct val="11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Ha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számok mértani haladványban vannak, akkor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hu-H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i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lang="hu-HU" sz="2400" i="1" dirty="0" smtClean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hu-HU" sz="2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Tudjuk, hogy egy másodfokú egyenletnek akkor és csak akkor 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van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nak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különböző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valós 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gyökei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ha </a:t>
                </a:r>
                <a14:m>
                  <m:oMath xmlns:m="http://schemas.openxmlformats.org/officeDocument/2006/math">
                    <m:r>
                      <a:rPr lang="hu-HU" sz="240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40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&gt;</m:t>
                    </m:r>
                    <m:r>
                      <a:rPr lang="hu-H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b="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hu-HU" sz="2400" b="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∙2</m:t>
                    </m:r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hu-HU" sz="2400" i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𝑎𝑐</m:t>
                    </m:r>
                  </m:oMath>
                </a14:m>
                <a:endParaRPr lang="hu-HU" sz="2400" i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hu-HU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9</m:t>
                      </m:r>
                      <m:sSup>
                        <m:sSupPr>
                          <m:ctrlPr>
                            <a:rPr lang="hu-HU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hu-H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hu-H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−8</m:t>
                      </m:r>
                      <m:sSup>
                        <m:sSupPr>
                          <m:ctrlPr>
                            <a:rPr lang="hu-HU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hu-H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hu-H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400" i="1" dirty="0">
                          <a:latin typeface="Cambria Math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hu-HU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hu-H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hu-H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u-HU" sz="2400" i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Mivel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≠0⇒</m:t>
                        </m:r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hu-HU" sz="2400" i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hu-HU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hu-HU" sz="2400" dirty="0">
                    <a:solidFill>
                      <a:srgbClr val="FF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400" i="1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&gt;</m:t>
                    </m:r>
                    <m:r>
                      <a:rPr lang="hu-HU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hu-HU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az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egyenletnek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két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egymástól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különböző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valós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gyöke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van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56904"/>
                <a:ext cx="10515600" cy="5120059"/>
              </a:xfrm>
              <a:blipFill rotWithShape="1">
                <a:blip r:embed="rId2"/>
                <a:stretch>
                  <a:fillRect l="-928" t="-833" r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808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78774"/>
            <a:ext cx="10515600" cy="811914"/>
          </a:xfrm>
        </p:spPr>
        <p:txBody>
          <a:bodyPr>
            <a:normAutofit/>
          </a:bodyPr>
          <a:lstStyle/>
          <a:p>
            <a:pPr algn="ctr"/>
            <a:r>
              <a:rPr lang="hu-HU" sz="28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Összegzés</a:t>
            </a:r>
            <a:endParaRPr lang="en-US" sz="2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55483626"/>
                  </p:ext>
                </p:extLst>
              </p:nvPr>
            </p:nvGraphicFramePr>
            <p:xfrm>
              <a:off x="629392" y="1825625"/>
              <a:ext cx="10889673" cy="41714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62546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4626737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4600390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</a:tblGrid>
                  <a:tr h="457594">
                    <a:tc>
                      <a:txBody>
                        <a:bodyPr/>
                        <a:lstStyle/>
                        <a:p>
                          <a:pPr algn="ctr"/>
                          <a:endParaRPr lang="en-US" sz="2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Számtani haladvány</a:t>
                          </a:r>
                          <a:endParaRPr lang="en-US" sz="2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Mértani haladvány</a:t>
                          </a:r>
                          <a:endParaRPr lang="en-US" sz="2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8236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i="0" dirty="0" err="1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Az</a:t>
                          </a:r>
                          <a:r>
                            <a:rPr lang="en-US" sz="20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á</a:t>
                          </a:r>
                          <a:r>
                            <a:rPr lang="hu-HU" sz="20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ltalános </a:t>
                          </a:r>
                          <a:r>
                            <a:rPr lang="hu-HU" sz="200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tag képlete</a:t>
                          </a:r>
                          <a:endParaRPr lang="en-US" sz="20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hu-HU" sz="2400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sz="2400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hu-HU" sz="2400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hu-HU" sz="2400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hu-HU" sz="2400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sz="2400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hu-HU" sz="2400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hu-HU" sz="2400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hu-HU" sz="2400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hu-HU" sz="2400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hu-HU" sz="2400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a:rPr lang="hu-HU" sz="2400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hu-HU" sz="2400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2400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hu-HU" sz="2400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sz="2400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hu-HU" sz="2400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hu-HU" sz="2400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hu-HU" sz="2400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sz="2400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hu-HU" sz="2400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hu-HU" sz="2400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hu-HU" sz="2400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u-HU" sz="2400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p>
                                    <m:r>
                                      <a:rPr lang="hu-HU" sz="2400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hu-HU" sz="2400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11897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i="0" dirty="0" err="1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Az</a:t>
                          </a:r>
                          <a:r>
                            <a:rPr lang="en-US" sz="2000" i="0" baseline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e</a:t>
                          </a:r>
                          <a:r>
                            <a:rPr lang="hu-HU" sz="20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lső </a:t>
                          </a:r>
                          <a:r>
                            <a:rPr lang="hu-HU" sz="20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</a:t>
                          </a:r>
                          <a:r>
                            <a:rPr lang="hu-HU" sz="200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tag összegének</a:t>
                          </a:r>
                          <a:r>
                            <a:rPr lang="hu-HU" sz="2000" i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képlete</a:t>
                          </a:r>
                          <a:endParaRPr lang="en-US" sz="20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chemeClr val="tx1">
                                                  <a:lumMod val="95000"/>
                                                  <a:lumOff val="5000"/>
                                                </a:schemeClr>
                                              </a:solidFill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u-HU" sz="2400" i="1">
                                              <a:solidFill>
                                                <a:schemeClr val="tx1">
                                                  <a:lumMod val="95000"/>
                                                  <a:lumOff val="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hu-HU" sz="2400" i="1">
                                              <a:solidFill>
                                                <a:schemeClr val="tx1">
                                                  <a:lumMod val="95000"/>
                                                  <a:lumOff val="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hu-HU" sz="2400" i="1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hu-HU" sz="2400" i="1">
                                              <a:solidFill>
                                                <a:schemeClr val="tx1">
                                                  <a:lumMod val="95000"/>
                                                  <a:lumOff val="5000"/>
                                                </a:schemeClr>
                                              </a:solidFill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u-HU" sz="2400" i="1">
                                              <a:solidFill>
                                                <a:schemeClr val="tx1">
                                                  <a:lumMod val="95000"/>
                                                  <a:lumOff val="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hu-HU" sz="2400" i="1">
                                              <a:solidFill>
                                                <a:schemeClr val="tx1">
                                                  <a:lumMod val="95000"/>
                                                  <a:lumOff val="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4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hu-HU" sz="24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hu-HU" sz="24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40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endParaRPr lang="en-US" sz="2400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hu-HU" sz="2400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hu-HU" sz="24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hu-HU" sz="24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hu-HU" sz="2400" i="1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sz="2400" i="1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hu-HU" sz="2400" i="1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hu-HU" sz="24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d>
                                    <m:dPr>
                                      <m:ctrlPr>
                                        <a:rPr lang="hu-HU" sz="2400" i="1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hu-HU" sz="2400" i="1">
                                              <a:solidFill>
                                                <a:schemeClr val="tx1">
                                                  <a:lumMod val="95000"/>
                                                  <a:lumOff val="5000"/>
                                                </a:schemeClr>
                                              </a:solidFill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hu-HU" sz="2400" i="1">
                                              <a:solidFill>
                                                <a:schemeClr val="tx1">
                                                  <a:lumMod val="95000"/>
                                                  <a:lumOff val="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p>
                                          <m:r>
                                            <a:rPr lang="hu-HU" sz="2400" i="1">
                                              <a:solidFill>
                                                <a:schemeClr val="tx1">
                                                  <a:lumMod val="95000"/>
                                                  <a:lumOff val="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p>
                                      <m:r>
                                        <a:rPr lang="hu-HU" sz="2400" i="1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hu-HU" sz="24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hu-HU" sz="24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den>
                              </m:f>
                            </m:oMath>
                          </a14:m>
                          <a:r>
                            <a:rPr lang="hu-HU" sz="2400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 q</a:t>
                          </a:r>
                          <a14:m>
                            <m:oMath xmlns:m="http://schemas.openxmlformats.org/officeDocument/2006/math">
                              <m:r>
                                <a:rPr lang="hu-HU" sz="240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hu-HU" sz="24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endParaRPr lang="en-US" sz="2400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12428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i="0" dirty="0" err="1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Alap</a:t>
                          </a:r>
                          <a:r>
                            <a:rPr lang="en-US" sz="20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-t</a:t>
                          </a:r>
                          <a:r>
                            <a:rPr lang="hu-HU" sz="20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ulajdonság</a:t>
                          </a:r>
                          <a:endParaRPr lang="en-US" sz="20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hu-HU" sz="2400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sz="2400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hu-HU" sz="2400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hu-HU" sz="2400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hu-HU" sz="2400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hu-HU" sz="2400" i="1">
                                            <a:solidFill>
                                              <a:schemeClr val="tx1">
                                                <a:lumMod val="95000"/>
                                                <a:lumOff val="5000"/>
                                              </a:schemeClr>
                                            </a:solidFill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hu-HU" sz="2400" i="1">
                                            <a:solidFill>
                                              <a:schemeClr val="tx1">
                                                <a:lumMod val="95000"/>
                                                <a:lumOff val="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hu-HU" sz="2400" i="1">
                                            <a:solidFill>
                                              <a:schemeClr val="tx1">
                                                <a:lumMod val="95000"/>
                                                <a:lumOff val="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hu-HU" sz="2400" i="1">
                                            <a:solidFill>
                                              <a:schemeClr val="tx1">
                                                <a:lumMod val="95000"/>
                                                <a:lumOff val="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  <m:r>
                                      <a:rPr lang="hu-HU" sz="2400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hu-HU" sz="2400" i="1">
                                            <a:solidFill>
                                              <a:schemeClr val="tx1">
                                                <a:lumMod val="95000"/>
                                                <a:lumOff val="5000"/>
                                              </a:schemeClr>
                                            </a:solidFill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hu-HU" sz="2400" i="1">
                                            <a:solidFill>
                                              <a:schemeClr val="tx1">
                                                <a:lumMod val="95000"/>
                                                <a:lumOff val="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hu-HU" sz="2400" i="1">
                                            <a:solidFill>
                                              <a:schemeClr val="tx1">
                                                <a:lumMod val="95000"/>
                                                <a:lumOff val="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hu-HU" sz="2400" i="1">
                                            <a:solidFill>
                                              <a:schemeClr val="tx1">
                                                <a:lumMod val="95000"/>
                                                <a:lumOff val="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hu-HU" sz="2400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m:rPr>
                                    <m:nor/>
                                  </m:rPr>
                                  <a:rPr lang="en-US" sz="2400" b="0" i="0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dirty="0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/>
                                    <a:ea typeface="Cambria" panose="02040503050406030204" pitchFamily="18" charset="0"/>
                                    <a:cs typeface="Times New Roman" panose="02020603050405020304" pitchFamily="18" charset="0"/>
                                  </a:rPr>
                                  <m:t>   </m:t>
                                </m:r>
                                <m:r>
                                  <a:rPr lang="hu-HU" sz="2400" i="1" dirty="0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∀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 i="0" dirty="0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" pitchFamily="18" charset="0"/>
                                    <a:ea typeface="Cambria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hu-HU" sz="2400" i="1" dirty="0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/>
                                    <a:ea typeface="Cambria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  <m:r>
                                  <a:rPr lang="hu-HU" sz="2400" i="1" dirty="0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/>
                                    <a:ea typeface="Cambria" panose="02040503050406030204" pitchFamily="18" charset="0"/>
                                    <a:cs typeface="Times New Roman" panose="02020603050405020304" pitchFamily="18" charset="0"/>
                                  </a:rPr>
                                  <m:t>≥2</m:t>
                                </m:r>
                                <m:r>
                                  <m:rPr>
                                    <m:nor/>
                                  </m:rPr>
                                  <a:rPr lang="hu-HU" sz="2400" dirty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  <a:cs typeface="Times New Roman" panose="02020603050405020304" pitchFamily="18" charset="0"/>
                                  </a:rPr>
                                  <m:t>, </m:t>
                                </m:r>
                                <m:r>
                                  <a:rPr lang="en-US" sz="2400" b="0" i="1" dirty="0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/>
                                    <a:ea typeface="Cambria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  <m:r>
                                  <a:rPr lang="hu-HU" sz="2400" i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hu-HU" sz="2400" i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</m:oMath>
                            </m:oMathPara>
                          </a14:m>
                          <a:endParaRPr lang="en-US" sz="2400" i="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hu-HU" sz="2400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hu-HU" sz="24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hu-HU" sz="24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hu-HU" sz="2400" i="1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sz="2400" i="1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hu-HU" sz="2400" i="1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hu-HU" sz="2400" i="1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r>
                                    <a:rPr lang="hu-HU" sz="24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hu-HU" sz="2400" i="1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sz="2400" i="1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hu-HU" sz="2400" i="1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hu-HU" sz="2400" i="1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e>
                              </m:rad>
                              <m:r>
                                <a:rPr lang="hu-HU" sz="24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</m:oMath>
                          </a14:m>
                          <a:r>
                            <a:rPr lang="hu-HU" sz="2400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hu-HU" sz="2400" i="1" dirty="0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∀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" pitchFamily="18" charset="0"/>
                                  <a:ea typeface="Cambria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hu-HU" sz="2400" i="1" dirty="0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ea typeface="Cambria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hu-HU" sz="2400" i="1" dirty="0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ea typeface="Cambria" panose="02040503050406030204" pitchFamily="18" charset="0"/>
                                  <a:cs typeface="Times New Roman" panose="02020603050405020304" pitchFamily="18" charset="0"/>
                                </a:rPr>
                                <m:t>≥2</m:t>
                              </m:r>
                              <m:r>
                                <m:rPr>
                                  <m:nor/>
                                </m:rPr>
                                <a:rPr lang="hu-HU" sz="2400" dirty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" panose="02040503050406030204" pitchFamily="18" charset="0"/>
                                  <a:ea typeface="Cambria" panose="02040503050406030204" pitchFamily="18" charset="0"/>
                                  <a:cs typeface="Times New Roman" panose="02020603050405020304" pitchFamily="18" charset="0"/>
                                </a:rPr>
                                <m:t>, 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ea typeface="Cambria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hu-HU" sz="2400" i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hu-HU" sz="2400" i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ℕ</m:t>
                              </m:r>
                            </m:oMath>
                          </a14:m>
                          <a:endParaRPr lang="hu-HU" sz="2400" i="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20000"/>
                            </a:lnSpc>
                          </a:pPr>
                          <a:endParaRPr lang="en-US" sz="2400" i="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457594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55483626"/>
                  </p:ext>
                </p:extLst>
              </p:nvPr>
            </p:nvGraphicFramePr>
            <p:xfrm>
              <a:off x="629392" y="1825625"/>
              <a:ext cx="10889673" cy="41714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6254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  <a:gridCol w="462673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1"/>
                        </a:ext>
                      </a:extLst>
                    </a:gridCol>
                    <a:gridCol w="460039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2"/>
                        </a:ext>
                      </a:extLst>
                    </a:gridCol>
                  </a:tblGrid>
                  <a:tr h="457594">
                    <a:tc>
                      <a:txBody>
                        <a:bodyPr/>
                        <a:lstStyle/>
                        <a:p>
                          <a:pPr algn="ctr"/>
                          <a:endParaRPr lang="en-US" sz="2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Számtani haladvány</a:t>
                          </a:r>
                          <a:endParaRPr lang="en-US" sz="2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Mértani haladvány</a:t>
                          </a:r>
                          <a:endParaRPr lang="en-US" sz="2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8236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i="0" dirty="0" err="1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Az</a:t>
                          </a:r>
                          <a:r>
                            <a:rPr lang="en-US" sz="20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á</a:t>
                          </a:r>
                          <a:r>
                            <a:rPr lang="hu-HU" sz="20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ltalános </a:t>
                          </a:r>
                          <a:r>
                            <a:rPr lang="hu-HU" sz="200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tag képlete</a:t>
                          </a:r>
                          <a:endParaRPr lang="en-US" sz="20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5968" t="-61481" r="-99473" b="-35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36689" t="-61481" b="-3518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  <a:tr h="11897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i="0" dirty="0" err="1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Az</a:t>
                          </a:r>
                          <a:r>
                            <a:rPr lang="en-US" sz="2000" i="0" baseline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e</a:t>
                          </a:r>
                          <a:r>
                            <a:rPr lang="hu-HU" sz="20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lső </a:t>
                          </a:r>
                          <a:r>
                            <a:rPr lang="hu-HU" sz="20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</a:t>
                          </a:r>
                          <a:r>
                            <a:rPr lang="hu-HU" sz="200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tag összegének</a:t>
                          </a:r>
                          <a:r>
                            <a:rPr lang="hu-HU" sz="2000" i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képlete</a:t>
                          </a:r>
                          <a:endParaRPr lang="en-US" sz="20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5968" t="-111224" r="-99473" b="-1423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36689" t="-111224" b="-1423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2"/>
                      </a:ext>
                    </a:extLst>
                  </a:tr>
                  <a:tr h="12428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i="0" dirty="0" err="1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Alap</a:t>
                          </a:r>
                          <a:r>
                            <a:rPr lang="en-US" sz="20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-t</a:t>
                          </a:r>
                          <a:r>
                            <a:rPr lang="hu-HU" sz="20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ulajdonság</a:t>
                          </a:r>
                          <a:endParaRPr lang="en-US" sz="20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5968" t="-202941" r="-99473" b="-36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36689" t="-202941" b="-367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3"/>
                      </a:ext>
                    </a:extLst>
                  </a:tr>
                  <a:tr h="457594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617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450" y="522514"/>
            <a:ext cx="10515600" cy="716911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</a:t>
            </a:r>
            <a:r>
              <a:rPr lang="hu-HU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Házi </a:t>
            </a:r>
            <a:r>
              <a:rPr lang="hu-HU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feladat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61951" y="1223157"/>
                <a:ext cx="10515600" cy="4987637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en-US" sz="2400" b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1.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Egy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számtani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haladvány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ötödik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tag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ja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23. Számítsd ki az első 9 tag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összegét!</a:t>
                </a:r>
                <a:endParaRPr lang="en-US" sz="2400" dirty="0" smtClean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en-US" sz="2400" b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2.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Egy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mértani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haladvány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második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tag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ja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4, a negyedik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tag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ja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pedig 16.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Határozd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meg a hetedik tagot!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en-US" sz="2400" b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3.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Határozd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meg az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valós számot úgy, hogy a 4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7, 5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8 és 7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10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számok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egy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mértani haladvány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egymás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utáni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tagjai legyenek!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en-US" sz="2400" b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4.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Határozd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meg az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valós számot úgy, hogy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hu-HU" sz="2400" i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b="0" i="0" smtClean="0">
                        <a:latin typeface="Cambria Math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és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p>
                    </m:sSup>
                    <m:r>
                      <a:rPr lang="hu-HU" sz="2400" i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+3 </m:t>
                    </m:r>
                    <m:r>
                      <m:rPr>
                        <m:sty m:val="p"/>
                      </m:rPr>
                      <a:rPr lang="hu-HU" sz="2400" i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sz</m:t>
                    </m:r>
                    <m:r>
                      <a:rPr lang="hu-HU" sz="2400" i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hu-HU" sz="2400" i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mok</m:t>
                    </m:r>
                    <m:r>
                      <a:rPr lang="hu-HU" sz="2400" i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számtani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haladványban legyenek!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en-US" sz="2400" b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hu-HU" sz="2400" b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Tudva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hogy ln</a:t>
                </a:r>
                <a:r>
                  <a:rPr lang="hu-HU" sz="2400" i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ln</a:t>
                </a:r>
                <a:r>
                  <a:rPr lang="hu-HU" sz="2400" i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és ln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számok számtani haladványban vannak,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igazol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hogy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hu-HU" sz="2400" i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számok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mértani haladványban vannak, ahol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szigorúan pozitív valós számok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!</a:t>
                </a:r>
                <a:endParaRPr lang="en-US" sz="2400" dirty="0" smtClean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1951" y="1223157"/>
                <a:ext cx="10515600" cy="4987637"/>
              </a:xfrm>
              <a:blipFill rotWithShape="1">
                <a:blip r:embed="rId2"/>
                <a:stretch>
                  <a:fillRect l="-870" t="-367" r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554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07523" y="736270"/>
                <a:ext cx="10711542" cy="544069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en-US" sz="2400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6.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Igazol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d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hogy a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hu-HU" sz="24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általános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tag 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képletével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megadott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sorozat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egy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mértani haladvány, ahol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ea typeface="Cambria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i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≥1,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i="1" dirty="0" smtClean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en-US" sz="2400" b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7.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Egy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sorozatban az első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tag összegét az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hu-HU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képlettel számíthatjuk ki. 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Igazol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hogy a sorozat számtani haladvány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!</a:t>
                </a:r>
                <a:endParaRPr lang="en-US" sz="2400" dirty="0" smtClean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en-US" sz="2400" b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8.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Igaz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old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hogy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hu-HU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hu-HU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2020</m:t>
                        </m:r>
                      </m:sub>
                      <m:sup>
                        <m:r>
                          <a:rPr lang="hu-HU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hu-HU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hu-HU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   é</m:t>
                    </m:r>
                    <m:r>
                      <m:rPr>
                        <m:sty m:val="p"/>
                      </m:rP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ad>
                      <m:rad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hu-HU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hu-HU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125</m:t>
                        </m:r>
                      </m:e>
                    </m:rad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egy számtani haladvány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egymás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utáni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tagjai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 smtClean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en-US" sz="2400" b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9.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Egy számtani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haladvány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2020.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tagja 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a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4043.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Számíts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d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ki az első tagot, 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ha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ea typeface="Cambria" panose="02040503050406030204" pitchFamily="18" charset="0"/>
                      </a:rPr>
                      <m:t>𝑟</m:t>
                    </m:r>
                    <m:r>
                      <a:rPr lang="hu-HU" sz="2400" i="1" dirty="0" smtClean="0">
                        <a:latin typeface="Cambria Math"/>
                        <a:ea typeface="Cambria" panose="02040503050406030204" pitchFamily="18" charset="0"/>
                      </a:rPr>
                      <m:t>=2.</m:t>
                    </m:r>
                  </m:oMath>
                </a14:m>
                <a:endParaRPr lang="en-US" sz="240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en-US" sz="2400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10.</a:t>
                </a: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Egy mértani haladványban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u-HU" sz="2400" i="1">
                        <a:latin typeface="Cambria Math" panose="02040503050406030204" pitchFamily="18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hu-HU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és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hu-HU" sz="2400" i="1">
                        <a:latin typeface="Cambria Math" panose="02040503050406030204" pitchFamily="18" charset="0"/>
                      </a:rPr>
                      <m:t>=8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.  </m:t>
                    </m:r>
                    <m:r>
                      <m:rPr>
                        <m:sty m:val="p"/>
                      </m:rPr>
                      <a:rPr lang="hu-HU" sz="240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zámít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sd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ki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-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et!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400" b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11.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Számíts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ki az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1+4+7+…+100 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összeget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!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400" b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12.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Számíts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ki az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hu-HU" sz="240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hu-HU" sz="240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40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hu-HU" sz="240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hu-HU" sz="240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40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hu-HU" sz="240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hu-HU" sz="240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−…+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40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hu-HU" sz="240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11</m:t>
                            </m:r>
                          </m:sup>
                        </m:sSup>
                      </m:den>
                    </m:f>
                    <m:r>
                      <a:rPr lang="hu-HU" sz="240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összeget!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400" b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13.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Számítsd ki az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1+11+21+…+121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összeget!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hu-HU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hu-HU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hu-HU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7523" y="736270"/>
                <a:ext cx="10711542" cy="5440693"/>
              </a:xfrm>
              <a:blipFill rotWithShape="1">
                <a:blip r:embed="rId2"/>
                <a:stretch>
                  <a:fillRect l="-853" t="-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483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5477" y="1617785"/>
            <a:ext cx="1075006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u-HU" sz="4000" b="1" dirty="0" smtClean="0">
              <a:solidFill>
                <a:prstClr val="black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err="1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Jó</a:t>
            </a:r>
            <a:r>
              <a:rPr lang="en-US" sz="4400" b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munkát</a:t>
            </a:r>
            <a:r>
              <a:rPr lang="en-US" sz="4400" b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sok</a:t>
            </a:r>
            <a:r>
              <a:rPr lang="en-US" sz="4400" b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sikert</a:t>
            </a:r>
            <a:r>
              <a:rPr lang="hu-HU" sz="4400" b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!</a:t>
            </a:r>
          </a:p>
          <a:p>
            <a:pPr algn="ctr"/>
            <a:endParaRPr lang="hu-HU" sz="3600" b="1" dirty="0" smtClean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hu-HU" dirty="0" smtClean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r>
              <a:rPr lang="hu-HU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Szilágyi Judit matematikatanár</a:t>
            </a:r>
          </a:p>
          <a:p>
            <a:pPr algn="ctr"/>
            <a:r>
              <a:rPr lang="hu-HU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Báthory István Elméleti Líceum, Kolozsvár</a:t>
            </a:r>
            <a:endParaRPr lang="en-US" dirty="0" smtClean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Durugy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 Erika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matematikatanár</a:t>
            </a:r>
            <a:endParaRPr lang="en-US" dirty="0" smtClean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Jósika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Miklós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Elméleti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Líceum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Torda</a:t>
            </a:r>
            <a:endParaRPr lang="hu-HU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60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07415"/>
          </a:xfrm>
        </p:spPr>
        <p:txBody>
          <a:bodyPr/>
          <a:lstStyle/>
          <a:p>
            <a:pPr algn="ctr"/>
            <a:r>
              <a:rPr lang="hu-HU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Sorozatok</a:t>
            </a:r>
            <a:endParaRPr lang="en-US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83771" y="1258784"/>
                <a:ext cx="10664042" cy="4918179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10000"/>
                  </a:lnSpc>
                  <a:buNone/>
                </a:pPr>
                <a:r>
                  <a:rPr lang="hu-HU" sz="2400" b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Értelmezés</a:t>
                </a:r>
                <a:r>
                  <a:rPr lang="en-US" sz="2400" b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hu-HU" sz="2400" b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Az </a:t>
                </a:r>
                <a14:m>
                  <m:oMath xmlns:m="http://schemas.openxmlformats.org/officeDocument/2006/math">
                    <m:r>
                      <a:rPr lang="hu-HU" sz="2400" b="0" i="1" dirty="0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hu-HU" sz="2400" b="0" i="1" smtClean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ro-RO" sz="2400" b="0" i="1" smtClean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⟶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ro-RO" sz="2400" b="0" i="0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(</m:t>
                    </m:r>
                    <m:r>
                      <a:rPr lang="hu-HU" sz="2400" i="1" dirty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hu-HU" sz="240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hu-HU" sz="2400" i="1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ℕ</m:t>
                    </m:r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⟶</m:t>
                    </m:r>
                    <m:r>
                      <a:rPr lang="hu-HU" sz="24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ro-RO" sz="2400" b="0" i="0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függvényt </a:t>
                </a:r>
                <a:r>
                  <a:rPr lang="hu-HU" sz="2400" b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valós számsorozatnak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nevezzük.</a:t>
                </a: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10000"/>
                  </a:lnSpc>
                  <a:buNone/>
                </a:pP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Jelölés: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 smtClean="0">
                            <a:solidFill>
                              <a:srgbClr val="C00000"/>
                            </a:solidFill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hu-HU" sz="240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u-HU" sz="240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o-RO" sz="24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" panose="020405030504060302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ro-RO" sz="24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ro-RO" sz="24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ro-RO" sz="24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≥1</m:t>
                        </m:r>
                      </m:sub>
                    </m:sSub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vagy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 smtClean="0">
                            <a:solidFill>
                              <a:srgbClr val="C00000"/>
                            </a:solidFill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hu-HU" sz="2400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u-HU" sz="24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o-RO" sz="24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" panose="020405030504060302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ro-RO" sz="24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ro-RO" sz="2400" i="1">
                            <a:solidFill>
                              <a:srgbClr val="C00000"/>
                            </a:solidFill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ro-RO" sz="240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ro-RO" sz="240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ℕ</m:t>
                        </m:r>
                      </m:sub>
                    </m:sSub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1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 sorozatokat megadhatjuk:</a:t>
                </a:r>
              </a:p>
              <a:p>
                <a:pPr lvl="1" algn="just">
                  <a:lnSpc>
                    <a:spcPct val="110000"/>
                  </a:lnSpc>
                </a:pP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hu-HU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z </a:t>
                </a:r>
                <a:r>
                  <a:rPr lang="en-US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általános</a:t>
                </a:r>
                <a:r>
                  <a:rPr lang="en-US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tag </a:t>
                </a:r>
                <a:r>
                  <a:rPr lang="hu-HU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képlet</a:t>
                </a:r>
                <a:r>
                  <a:rPr lang="en-US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ével</a:t>
                </a:r>
                <a:r>
                  <a:rPr lang="en-US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vagy</a:t>
                </a:r>
                <a:r>
                  <a:rPr lang="en-US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jellemző</a:t>
                </a:r>
                <a:r>
                  <a:rPr lang="en-US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tulajdonságával</a:t>
                </a:r>
                <a:r>
                  <a:rPr lang="en-US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o-RO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</a:t>
                </a:r>
                <a:endParaRPr lang="hu-HU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lvl="1" algn="just">
                  <a:lnSpc>
                    <a:spcPct val="110000"/>
                  </a:lnSpc>
                </a:pP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gy</a:t>
                </a:r>
                <a:r>
                  <a:rPr lang="en-US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rekurziós </a:t>
                </a:r>
                <a:r>
                  <a:rPr lang="en-US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összefüggéssel</a:t>
                </a:r>
                <a:r>
                  <a:rPr lang="hu-HU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 smtClean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10000"/>
                  </a:lnSpc>
                  <a:buNone/>
                </a:pPr>
                <a:r>
                  <a:rPr lang="en-US" sz="2400" b="1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Értelmezés</a:t>
                </a:r>
                <a:r>
                  <a:rPr lang="en-US" sz="2400" b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Az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u-HU" sz="24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≥1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sorozat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b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növekvő</a:t>
                </a:r>
                <a:r>
                  <a:rPr lang="en-US" sz="2400" b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b="1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csökkenő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hu-HU" sz="2400" b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sSub>
                      <m:sSub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 algn="just">
                  <a:lnSpc>
                    <a:spcPct val="110000"/>
                  </a:lnSpc>
                  <a:buNone/>
                </a:pP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en-US" sz="2400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≤</m:t>
                    </m:r>
                    <m:sSub>
                      <m:sSub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hu-HU" sz="240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en-US" sz="2400" b="0" i="0" dirty="0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hu-HU" sz="24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ro-RO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esetén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illetve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b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szigorúan növekvő</a:t>
                </a:r>
                <a:r>
                  <a:rPr lang="en-US" sz="2400" b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b="1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szigorúan</a:t>
                </a:r>
                <a:r>
                  <a:rPr lang="en-US" sz="2400" b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csökkenő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en-US" sz="2400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hu-HU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en-US" sz="2400" dirty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ro-RO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esetén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10000"/>
                  </a:lnSpc>
                  <a:buNone/>
                </a:pP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Egy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sorozat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monoton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ha 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monoton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növekvő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vagy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monoton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csökkenő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3771" y="1258784"/>
                <a:ext cx="10664042" cy="4918179"/>
              </a:xfrm>
              <a:blipFill rotWithShape="1">
                <a:blip r:embed="rId2"/>
                <a:stretch>
                  <a:fillRect l="-915" t="-867" r="-858" b="-13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020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795647"/>
                <a:ext cx="10515600" cy="5381316"/>
              </a:xfrm>
            </p:spPr>
            <p:txBody>
              <a:bodyPr/>
              <a:lstStyle/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en-US" sz="2400" b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Értelmezés.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u-HU" sz="24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≥1</m:t>
                        </m:r>
                      </m:sub>
                    </m:sSub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sorozat </a:t>
                </a:r>
                <a:r>
                  <a:rPr lang="hu-HU" sz="24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alulról korlátos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ha létezik egy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valós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szám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úgy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hogy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bármely </a:t>
                </a:r>
                <a14:m>
                  <m:oMath xmlns:m="http://schemas.openxmlformats.org/officeDocument/2006/math">
                    <m:r>
                      <a:rPr lang="ro-RO" sz="24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ro-RO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esetén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illetve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felülről </a:t>
                </a:r>
                <a:r>
                  <a:rPr lang="hu-HU" sz="24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korlátos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ha létezik egy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valós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szám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úgy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hogy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bármely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o-RO" sz="24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hu-HU" sz="24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ro-RO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esetén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Azt a sorozatot, mely alulról és felülről is korlátos, </a:t>
                </a:r>
                <a:r>
                  <a:rPr lang="hu-HU" sz="2400" dirty="0" smtClean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korlátos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sorozatnak</a:t>
                </a:r>
                <a:r>
                  <a:rPr lang="hu-HU" sz="2400" dirty="0" smtClean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nevezzük.</a:t>
                </a: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95647"/>
                <a:ext cx="10515600" cy="5381316"/>
              </a:xfrm>
              <a:blipFill rotWithShape="1">
                <a:blip r:embed="rId2"/>
                <a:stretch>
                  <a:fillRect l="-928" t="-340" r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162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8252"/>
            <a:ext cx="10515600" cy="1325563"/>
          </a:xfrm>
        </p:spPr>
        <p:txBody>
          <a:bodyPr>
            <a:normAutofit/>
          </a:bodyPr>
          <a:lstStyle/>
          <a:p>
            <a:r>
              <a:rPr lang="hu-HU" sz="2800" b="1" dirty="0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feladat</a:t>
            </a:r>
            <a:endParaRPr lang="en-US" sz="2800" b="1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30036"/>
                <a:ext cx="10597738" cy="4846927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Vizsgáljuk az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u-HU" sz="24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≥1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hu-HU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hu-HU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>
                          <a:rPr lang="hu-HU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hu-HU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  <m:r>
                      <a:rPr lang="hu-HU" sz="24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sorozat </a:t>
                </a:r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monotonitását és 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korlátosságát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!</a:t>
                </a:r>
                <a:endParaRPr lang="hu-HU" sz="2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hu-HU" sz="2400" b="1" dirty="0" smtClean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Megoldás</a:t>
                </a:r>
                <a:endParaRPr lang="hu-HU" sz="24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sorozat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monotonitását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hu-H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hu-H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hu-HU" sz="2400" i="1">
                            <a:solidFill>
                              <a:srgbClr val="C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különbség előjelének 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segítségével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vizsgáljuk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hu-HU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hu-HU" sz="2400" i="1" dirty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hu-HU" sz="2400" i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d>
                          <m:dPr>
                            <m:ctrlPr>
                              <a:rPr lang="hu-HU" sz="2400" i="1" dirty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hu-HU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hu-HU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hu-HU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</m:den>
                    </m:f>
                    <m:r>
                      <a:rPr lang="hu-HU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+1 </m:t>
                        </m:r>
                      </m:den>
                    </m:f>
                    <m:r>
                      <a:rPr lang="hu-HU" sz="2400" i="1" dirty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hu-HU" sz="2400" i="1" dirty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hu-HU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+6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+3−3</m:t>
                        </m:r>
                        <m:sSup>
                          <m:sSupPr>
                            <m:ctrlPr>
                              <a:rPr lang="hu-HU" sz="2400" i="1" dirty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hu-HU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−6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d>
                          <m:dPr>
                            <m:ctrlPr>
                              <a:rPr lang="hu-HU" sz="2400" i="1" dirty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hu-HU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hu-HU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e>
                        </m:d>
                        <m:r>
                          <a:rPr lang="hu-HU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hu-HU" sz="2400" i="1" dirty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hu-HU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hu-HU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</m:den>
                    </m:f>
                  </m:oMath>
                </a14:m>
                <a:r>
                  <a:rPr lang="hu-HU" sz="2400" i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d>
                          <m:dPr>
                            <m:ctrlPr>
                              <a:rPr lang="hu-HU" sz="2400" i="1" dirty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hu-HU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hu-HU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e>
                        </m:d>
                        <m:r>
                          <a:rPr lang="hu-HU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hu-HU" sz="2400" i="1" dirty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hu-HU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hu-HU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</m:den>
                    </m:f>
                  </m:oMath>
                </a14:m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bármely </a:t>
                </a:r>
                <a14:m>
                  <m:oMath xmlns:m="http://schemas.openxmlformats.org/officeDocument/2006/math">
                    <m:r>
                      <a:rPr lang="ro-RO" sz="24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hu-HU" sz="24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ro-RO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Észrevesszük, hogy az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hu-HU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 b="0" i="1" dirty="0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⟺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hu-HU" sz="24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ro-RO" sz="2400" b="0" i="0" dirty="0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hu-HU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en-US" sz="2400" b="0" i="0" dirty="0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hu-HU" sz="24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ro-RO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esetén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sorozat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szigorúan növekvő.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400" dirty="0" err="1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Mivel</a:t>
                </a:r>
                <a:r>
                  <a:rPr lang="en-US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2400" dirty="0" err="1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sorozat</a:t>
                </a:r>
                <a:r>
                  <a:rPr lang="en-US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szigorúan</a:t>
                </a:r>
                <a:r>
                  <a:rPr lang="en-US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növekvő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⇒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sSub>
                      <m:sSub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hu-HU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en-US" sz="2400" dirty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ro-RO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⇒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f>
                      <m:fPr>
                        <m:ctrlPr>
                          <a:rPr lang="hu-HU" sz="240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hu-HU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en-US" sz="2400" dirty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ro-RO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o-RO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/>
                </a:r>
                <a:br>
                  <a:rPr lang="ro-RO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</a:br>
                <a:r>
                  <a:rPr lang="en-US" sz="2400" dirty="0" err="1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tehát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sorozat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alulról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korlátos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30036"/>
                <a:ext cx="10597738" cy="4846927"/>
              </a:xfrm>
              <a:blipFill rotWithShape="1">
                <a:blip r:embed="rId2"/>
                <a:stretch>
                  <a:fillRect l="-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569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914400"/>
                <a:ext cx="10515600" cy="5262563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Ugyanakkor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hu-HU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ro-RO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+3−3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  <m:r>
                      <a:rPr lang="hu-HU" sz="24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ro-RO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3−</m:t>
                    </m:r>
                    <m:f>
                      <m:fPr>
                        <m:ctrlPr>
                          <a:rPr lang="hu-HU" sz="24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o-RO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ro-RO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ro-RO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hu-HU" sz="2400" dirty="0" smtClean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Mivel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  <m:r>
                      <a:rPr lang="hu-HU" sz="24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0⇒</m:t>
                    </m:r>
                    <m:sSub>
                      <m:sSub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3, </m:t>
                    </m:r>
                    <m:r>
                      <a:rPr lang="hu-HU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en-US" sz="2400" dirty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ro-RO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0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tehát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sorozat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felülről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korlátos</a:t>
                </a:r>
                <a:r>
                  <a:rPr lang="ro-RO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⇒</a:t>
                </a:r>
                <a:r>
                  <a:rPr lang="ro-RO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 algn="just">
                  <a:lnSpc>
                    <a:spcPct val="110000"/>
                  </a:lnSpc>
                  <a:buNone/>
                </a:pPr>
                <a:r>
                  <a:rPr lang="ro-RO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⇒ a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sorozat </a:t>
                </a:r>
                <a:r>
                  <a:rPr lang="hu-HU" sz="2400" dirty="0" smtClean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korlátos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14400"/>
                <a:ext cx="10515600" cy="5262563"/>
              </a:xfrm>
              <a:blipFill rotWithShape="1"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713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b="1" dirty="0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hu-HU" sz="28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</a:t>
            </a:r>
            <a:r>
              <a:rPr lang="hu-HU" sz="2800" b="1" dirty="0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eladat</a:t>
            </a:r>
            <a:endParaRPr lang="en-US" sz="2800" dirty="0">
              <a:solidFill>
                <a:schemeClr val="accent1"/>
              </a:solidFill>
              <a:latin typeface="Cambria" pitchFamily="18" charset="0"/>
              <a:ea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87532"/>
                <a:ext cx="10515600" cy="4989431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Vizsgáljuk az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u-HU" sz="24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≥1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u-HU" sz="24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hu-H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képlettel megadott sorozat 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monotonitását</a:t>
                </a:r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!</a:t>
                </a:r>
              </a:p>
              <a:p>
                <a:pPr marL="0" indent="0" algn="just">
                  <a:buNone/>
                </a:pPr>
                <a:r>
                  <a:rPr lang="hu-HU" sz="2400" b="1" dirty="0" smtClean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Megoldás</a:t>
                </a:r>
                <a:endParaRPr lang="hu-HU" sz="24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Egy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pozitív tagú sorozat monotonitását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az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sz="2400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hu-HU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hu-HU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hu-HU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hu-HU" sz="2400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hu-HU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hu-HU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arány kiszámításával is vizsgálhatjuk.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hu-HU" sz="24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hu-HU" sz="2400" i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hu-HU" sz="2400" i="1" dirty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hu-HU" sz="2400" i="1" dirty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hu-HU" sz="24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  <m:r>
                                  <a:rPr lang="hu-HU" sz="24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sup>
                            </m:sSup>
                          </m:num>
                          <m:den>
                            <m:d>
                              <m:dPr>
                                <m:ctrlPr>
                                  <a:rPr lang="hu-HU" sz="2400" i="1" dirty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u-HU" sz="24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  <m:r>
                                  <a:rPr lang="hu-HU" sz="24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hu-HU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!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hu-HU" sz="24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p>
                            </m:sSup>
                          </m:num>
                          <m:den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!</m:t>
                            </m:r>
                          </m:den>
                        </m:f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4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u-HU" sz="2400" i="1" dirty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hu-HU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hu-HU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p>
                        </m:sSup>
                      </m:num>
                      <m:den>
                        <m:d>
                          <m:dPr>
                            <m:ctrlPr>
                              <a:rPr lang="hu-HU" sz="2400" i="1" dirty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hu-HU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hu-HU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hu-HU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!</m:t>
                        </m:r>
                      </m:den>
                    </m:f>
                    <m:r>
                      <a:rPr lang="hu-HU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f>
                      <m:fPr>
                        <m:ctrlPr>
                          <a:rPr lang="hu-HU" sz="2400" i="1" dirty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!</m:t>
                        </m:r>
                      </m:num>
                      <m:den>
                        <m:sSup>
                          <m:sSupPr>
                            <m:ctrlPr>
                              <a:rPr lang="hu-HU" sz="2400" i="1" dirty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hu-HU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hu-HU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 dirty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hu-HU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  <m:r>
                      <a:rPr lang="hu-HU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≤1</m:t>
                    </m:r>
                    <m:r>
                      <a:rPr lang="en-US" sz="2400" b="0" i="1" dirty="0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ro-RO" sz="2400" b="0" i="1" dirty="0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en-US" sz="2400" b="0" i="1" dirty="0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ro-RO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o-RO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dirty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endParaRPr lang="hu-HU" sz="2400" dirty="0" smtClean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en-US" sz="2400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≤</m:t>
                    </m:r>
                    <m:sSub>
                      <m:sSub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hu-HU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en-US" sz="2400" dirty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ro-RO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hu-HU" sz="2400" dirty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endParaRPr lang="ro-RO" sz="2400" dirty="0" smtClean="0">
                  <a:latin typeface="Cambria Math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2400" b="0" i="0" dirty="0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 sorozat csökkenő</a:t>
                </a: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87532"/>
                <a:ext cx="10515600" cy="4989431"/>
              </a:xfrm>
              <a:blipFill rotWithShape="1"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420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b="1" dirty="0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hu-HU" sz="28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</a:t>
            </a:r>
            <a:r>
              <a:rPr lang="hu-HU" sz="2800" b="1" dirty="0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eladat</a:t>
            </a:r>
            <a:endParaRPr lang="en-US" sz="2800" dirty="0">
              <a:solidFill>
                <a:schemeClr val="accent1"/>
              </a:solidFill>
              <a:latin typeface="Cambria" pitchFamily="18" charset="0"/>
              <a:ea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99408"/>
                <a:ext cx="10515600" cy="4977555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ro-RO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hu-HU" sz="24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u-HU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hu-H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≥1</m:t>
                        </m:r>
                      </m:sub>
                    </m:sSub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ro-RO" sz="2400" b="0" i="0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sorozatot</m:t>
                    </m:r>
                    <m:r>
                      <a:rPr lang="ro-RO" sz="2400" b="0" i="0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ro-RO" sz="2400" b="0" i="0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az</m:t>
                    </m:r>
                    <m:r>
                      <a:rPr lang="en-US" sz="2400" b="0" i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sz="2400" i="1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hu-HU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en-US" sz="2400" b="0" i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és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hu-HU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3+</m:t>
                        </m:r>
                        <m:sSub>
                          <m:sSub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rad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hu-HU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en-US" sz="2400" dirty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ro-RO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ro-RO" sz="2400" b="0" i="1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o-RO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rekurziós ö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szefüggéssel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értelmezzük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Igazoljuk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hogy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sorozat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korlátos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!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hu-HU" sz="2400" b="1" dirty="0" smtClean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Megoldás</a:t>
                </a:r>
                <a:endParaRPr lang="hu-HU" sz="24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Észrevesszük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hogy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hu-HU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en-US" sz="2400" dirty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ro-RO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esetén.</a:t>
                </a:r>
              </a:p>
              <a:p>
                <a:pPr marL="0" indent="0" algn="just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6</m:t>
                          </m:r>
                        </m:e>
                      </m:rad>
                      <m:r>
                        <a:rPr lang="en-US" sz="240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en-US" sz="2400" b="0" dirty="0" smtClean="0">
                  <a:latin typeface="Cambria" panose="02040503050406030204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3+</m:t>
                        </m:r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6</m:t>
                            </m:r>
                          </m:e>
                        </m:rad>
                      </m:e>
                    </m:rad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3+3</m:t>
                        </m:r>
                      </m:e>
                    </m:rad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&lt;3</m:t>
                    </m:r>
                  </m:oMath>
                </a14:m>
                <a:r>
                  <a:rPr lang="en-US" sz="2400" b="0" dirty="0" smtClean="0">
                    <a:latin typeface="Cambria" panose="020405030504060302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 algn="just">
                  <a:buNone/>
                </a:pP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Észrevesszük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hogy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sorozat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tagjai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3-nál 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kisebbek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atematikai </a:t>
                </a:r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indukció 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módszeré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vel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igazol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juk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hogy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</a:t>
                </a:r>
                <a:endParaRPr lang="en-US" sz="2400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:0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&lt;3, </m:t>
                    </m:r>
                    <m:r>
                      <a:rPr lang="hu-HU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en-US" sz="2400" dirty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ro-RO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állítás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igaz</a:t>
                </a:r>
                <a:endParaRPr lang="hu-HU" sz="2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hu-HU" sz="2400" i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solidFill>
                          <a:schemeClr val="tx1"/>
                        </a:solidFill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) nyilvánvalóan igaz, mert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hu-HU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hu-HU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&lt;3.</m:t>
                    </m:r>
                  </m:oMath>
                </a14:m>
                <a:endParaRPr lang="hu-HU" sz="2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99408"/>
                <a:ext cx="10515600" cy="4977555"/>
              </a:xfrm>
              <a:blipFill rotWithShape="1"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483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926275"/>
                <a:ext cx="10515600" cy="5250688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Feltételezzük, hogy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hu-HU" sz="2400" i="1" dirty="0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hu-HU" sz="2400" i="1" dirty="0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hu-HU" sz="2400" i="1" dirty="0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igaz, és igazoljuk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hogy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hu-HU" sz="2400" i="1" dirty="0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hu-HU" sz="2400" i="1" dirty="0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hu-HU" sz="2400" i="1" dirty="0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+1)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igaz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ahol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Ha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hu-HU" sz="2400" i="1" dirty="0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hu-HU" sz="2400" i="1" dirty="0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hu-HU" sz="2400" i="1" dirty="0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&lt;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hu-HU" sz="2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&lt;3</m:t>
                    </m:r>
                  </m:oMath>
                </a14:m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igaz</a:t>
                </a:r>
                <a14:m>
                  <m:oMath xmlns:m="http://schemas.openxmlformats.org/officeDocument/2006/math">
                    <m:r>
                      <a:rPr lang="hu-HU" sz="24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akkor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hu-HU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3+</m:t>
                        </m:r>
                        <m:sSub>
                          <m:sSub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e>
                    </m:rad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3+3</m:t>
                        </m:r>
                      </m:e>
                    </m:rad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&lt;3</m:t>
                    </m:r>
                    <m:r>
                      <a:rPr lang="hu-HU" sz="24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és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i="1" dirty="0" smtClean="0">
                  <a:latin typeface="Cambria Math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en-US" sz="24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hu-HU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3+</m:t>
                        </m:r>
                        <m:sSub>
                          <m:sSub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e>
                    </m:rad>
                    <m:r>
                      <a:rPr lang="en-US" sz="24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⇒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hu-HU" sz="2400" i="1" dirty="0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hu-HU" sz="2400" i="1" dirty="0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hu-HU" sz="2400" i="1" dirty="0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+1)</m:t>
                    </m:r>
                  </m:oMath>
                </a14:m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igaz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Így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állítás igaz </a:t>
                </a:r>
                <a14:m>
                  <m:oMath xmlns:m="http://schemas.openxmlformats.org/officeDocument/2006/math">
                    <m:r>
                      <a:rPr lang="hu-HU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en-US" sz="2400" dirty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ro-RO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ro-RO" sz="2400" i="1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esetén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⇒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sorozat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korlátos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26275"/>
                <a:ext cx="10515600" cy="5250688"/>
              </a:xfrm>
              <a:blipFill rotWithShape="1">
                <a:blip r:embed="rId2"/>
                <a:stretch>
                  <a:fillRect l="-928" t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97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1876</TotalTime>
  <Words>3939</Words>
  <Application>Microsoft Office PowerPoint</Application>
  <PresentationFormat>Custom</PresentationFormat>
  <Paragraphs>226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1_Office Theme</vt:lpstr>
      <vt:lpstr>Sorozatok, számtani és mértani haladványok</vt:lpstr>
      <vt:lpstr>Tartalom</vt:lpstr>
      <vt:lpstr>1. Sorozatok</vt:lpstr>
      <vt:lpstr>PowerPoint Presentation</vt:lpstr>
      <vt:lpstr>1. feladat</vt:lpstr>
      <vt:lpstr>PowerPoint Presentation</vt:lpstr>
      <vt:lpstr>2. feladat</vt:lpstr>
      <vt:lpstr>3. feladat</vt:lpstr>
      <vt:lpstr>PowerPoint Presentation</vt:lpstr>
      <vt:lpstr>2. Számtani haladvány. Mértani haladvány</vt:lpstr>
      <vt:lpstr>1. feladat</vt:lpstr>
      <vt:lpstr>2. feladat</vt:lpstr>
      <vt:lpstr>A haladványok alaptulajdonsága</vt:lpstr>
      <vt:lpstr>1. feladat</vt:lpstr>
      <vt:lpstr>2. feladat</vt:lpstr>
      <vt:lpstr>A haladvány általános tagjának képlete</vt:lpstr>
      <vt:lpstr>1. feladat</vt:lpstr>
      <vt:lpstr>2. feladat</vt:lpstr>
      <vt:lpstr>A haladványok összegképlete </vt:lpstr>
      <vt:lpstr>1. feladat</vt:lpstr>
      <vt:lpstr>2. feladat</vt:lpstr>
      <vt:lpstr>   Haladványok tagjait tartalmazó egyenletek  </vt:lpstr>
      <vt:lpstr>2. feladat</vt:lpstr>
      <vt:lpstr>3. feladat</vt:lpstr>
      <vt:lpstr>4. feladat</vt:lpstr>
      <vt:lpstr>Összegzés</vt:lpstr>
      <vt:lpstr>3. Házi feladat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Sorozatok,számtani és mértani haladványok</dc:title>
  <dc:creator>Windows User</dc:creator>
  <cp:lastModifiedBy>BTL</cp:lastModifiedBy>
  <cp:revision>278</cp:revision>
  <dcterms:created xsi:type="dcterms:W3CDTF">2020-04-20T17:32:01Z</dcterms:created>
  <dcterms:modified xsi:type="dcterms:W3CDTF">2020-05-10T15:00:40Z</dcterms:modified>
</cp:coreProperties>
</file>