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8" r:id="rId2"/>
    <p:sldId id="306" r:id="rId3"/>
    <p:sldId id="307" r:id="rId4"/>
    <p:sldId id="308" r:id="rId5"/>
    <p:sldId id="309" r:id="rId6"/>
    <p:sldId id="285" r:id="rId7"/>
    <p:sldId id="297" r:id="rId8"/>
    <p:sldId id="287" r:id="rId9"/>
    <p:sldId id="299" r:id="rId10"/>
    <p:sldId id="300" r:id="rId11"/>
    <p:sldId id="302" r:id="rId12"/>
    <p:sldId id="298" r:id="rId13"/>
    <p:sldId id="312" r:id="rId14"/>
    <p:sldId id="313" r:id="rId15"/>
    <p:sldId id="314" r:id="rId16"/>
    <p:sldId id="286" r:id="rId17"/>
    <p:sldId id="273" r:id="rId18"/>
    <p:sldId id="284" r:id="rId19"/>
    <p:sldId id="315" r:id="rId20"/>
  </p:sldIdLst>
  <p:sldSz cx="10404475" cy="6480175"/>
  <p:notesSz cx="6858000" cy="9144000"/>
  <p:defaultTextStyle>
    <a:defPPr>
      <a:defRPr lang="hu-HU"/>
    </a:defPPr>
    <a:lvl1pPr marL="0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1pPr>
    <a:lvl2pPr marL="440604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2pPr>
    <a:lvl3pPr marL="881207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3pPr>
    <a:lvl4pPr marL="1321811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4pPr>
    <a:lvl5pPr marL="1762415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5pPr>
    <a:lvl6pPr marL="2203018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6pPr>
    <a:lvl7pPr marL="2643622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7pPr>
    <a:lvl8pPr marL="3084225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8pPr>
    <a:lvl9pPr marL="3524829" algn="l" defTabSz="881207" rtl="0" eaLnBrk="1" latinLnBrk="0" hangingPunct="1">
      <a:defRPr sz="173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32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0" y="67"/>
      </p:cViewPr>
      <p:guideLst>
        <p:guide orient="horz" pos="2041"/>
        <p:guide pos="32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12" Type="http://schemas.openxmlformats.org/officeDocument/2006/relationships/image" Target="../media/image84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11" Type="http://schemas.openxmlformats.org/officeDocument/2006/relationships/image" Target="../media/image59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12" Type="http://schemas.openxmlformats.org/officeDocument/2006/relationships/image" Target="../media/image106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11.wmf"/><Relationship Id="rId7" Type="http://schemas.openxmlformats.org/officeDocument/2006/relationships/image" Target="../media/image3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7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18" Type="http://schemas.openxmlformats.org/officeDocument/2006/relationships/image" Target="../media/image41.wmf"/><Relationship Id="rId26" Type="http://schemas.openxmlformats.org/officeDocument/2006/relationships/image" Target="../media/image49.wmf"/><Relationship Id="rId3" Type="http://schemas.openxmlformats.org/officeDocument/2006/relationships/image" Target="../media/image26.wmf"/><Relationship Id="rId21" Type="http://schemas.openxmlformats.org/officeDocument/2006/relationships/image" Target="../media/image44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17" Type="http://schemas.openxmlformats.org/officeDocument/2006/relationships/image" Target="../media/image40.wmf"/><Relationship Id="rId25" Type="http://schemas.openxmlformats.org/officeDocument/2006/relationships/image" Target="../media/image48.wmf"/><Relationship Id="rId2" Type="http://schemas.openxmlformats.org/officeDocument/2006/relationships/image" Target="../media/image25.wmf"/><Relationship Id="rId16" Type="http://schemas.openxmlformats.org/officeDocument/2006/relationships/image" Target="../media/image39.wmf"/><Relationship Id="rId20" Type="http://schemas.openxmlformats.org/officeDocument/2006/relationships/image" Target="../media/image43.wmf"/><Relationship Id="rId29" Type="http://schemas.openxmlformats.org/officeDocument/2006/relationships/image" Target="../media/image52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24" Type="http://schemas.openxmlformats.org/officeDocument/2006/relationships/image" Target="../media/image47.wmf"/><Relationship Id="rId5" Type="http://schemas.openxmlformats.org/officeDocument/2006/relationships/image" Target="../media/image28.wmf"/><Relationship Id="rId15" Type="http://schemas.openxmlformats.org/officeDocument/2006/relationships/image" Target="../media/image38.wmf"/><Relationship Id="rId23" Type="http://schemas.openxmlformats.org/officeDocument/2006/relationships/image" Target="../media/image46.wmf"/><Relationship Id="rId28" Type="http://schemas.openxmlformats.org/officeDocument/2006/relationships/image" Target="../media/image51.wmf"/><Relationship Id="rId10" Type="http://schemas.openxmlformats.org/officeDocument/2006/relationships/image" Target="../media/image33.wmf"/><Relationship Id="rId19" Type="http://schemas.openxmlformats.org/officeDocument/2006/relationships/image" Target="../media/image42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Relationship Id="rId14" Type="http://schemas.openxmlformats.org/officeDocument/2006/relationships/image" Target="../media/image37.wmf"/><Relationship Id="rId22" Type="http://schemas.openxmlformats.org/officeDocument/2006/relationships/image" Target="../media/image45.wmf"/><Relationship Id="rId27" Type="http://schemas.openxmlformats.org/officeDocument/2006/relationships/image" Target="../media/image50.wmf"/><Relationship Id="rId30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3181D-58BA-4D17-8E9B-3D3646000E65}" type="datetimeFigureOut">
              <a:rPr lang="hu-HU" smtClean="0"/>
              <a:t>2020. 03. 31.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8519-635A-4154-BBC2-A9B5100A94B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2230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F9692-5BE4-4CA3-B443-2090578A12C8}" type="datetimeFigureOut">
              <a:rPr lang="hu-HU" smtClean="0"/>
              <a:t>2020. 03. 31.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685800"/>
            <a:ext cx="5505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FF919-1DB3-4B82-A6E0-DC2FF51DB59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26425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1pPr>
    <a:lvl2pPr marL="440604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2pPr>
    <a:lvl3pPr marL="881207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3pPr>
    <a:lvl4pPr marL="1321811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4pPr>
    <a:lvl5pPr marL="1762415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5pPr>
    <a:lvl6pPr marL="2203018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6pPr>
    <a:lvl7pPr marL="2643622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7pPr>
    <a:lvl8pPr marL="3084225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8pPr>
    <a:lvl9pPr marL="3524829" algn="l" defTabSz="881207" rtl="0" eaLnBrk="1" latinLnBrk="0" hangingPunct="1">
      <a:defRPr sz="11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676275" y="685800"/>
            <a:ext cx="550545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4FF919-1DB3-4B82-A6E0-DC2FF51DB599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6265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676275" y="685800"/>
            <a:ext cx="550545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4FF919-1DB3-4B82-A6E0-DC2FF51DB599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472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46817" y="311050"/>
            <a:ext cx="9708174" cy="58554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10" name="Lekerekített téglalap 9"/>
          <p:cNvSpPr/>
          <p:nvPr/>
        </p:nvSpPr>
        <p:spPr>
          <a:xfrm>
            <a:off x="476300" y="410243"/>
            <a:ext cx="9451879" cy="2937679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5" name="Cím 4"/>
          <p:cNvSpPr>
            <a:spLocks noGrp="1"/>
          </p:cNvSpPr>
          <p:nvPr>
            <p:ph type="ctrTitle"/>
          </p:nvPr>
        </p:nvSpPr>
        <p:spPr>
          <a:xfrm>
            <a:off x="821954" y="1719928"/>
            <a:ext cx="8843804" cy="1728047"/>
          </a:xfrm>
        </p:spPr>
        <p:txBody>
          <a:bodyPr lIns="45720" rIns="45720" bIns="45720"/>
          <a:lstStyle>
            <a:lvl1pPr algn="r">
              <a:defRPr sz="3724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0" name="Alcím 19"/>
          <p:cNvSpPr>
            <a:spLocks noGrp="1"/>
          </p:cNvSpPr>
          <p:nvPr>
            <p:ph type="subTitle" idx="1"/>
          </p:nvPr>
        </p:nvSpPr>
        <p:spPr>
          <a:xfrm>
            <a:off x="821954" y="3482014"/>
            <a:ext cx="8843804" cy="864023"/>
          </a:xfrm>
        </p:spPr>
        <p:txBody>
          <a:bodyPr lIns="182880" tIns="0"/>
          <a:lstStyle>
            <a:lvl1pPr marL="30269" indent="0" algn="r">
              <a:spcBef>
                <a:spcPts val="0"/>
              </a:spcBef>
              <a:buNone/>
              <a:defRPr sz="1655">
                <a:solidFill>
                  <a:schemeClr val="bg2">
                    <a:shade val="25000"/>
                  </a:schemeClr>
                </a:solidFill>
              </a:defRPr>
            </a:lvl1pPr>
            <a:lvl2pPr marL="378364" indent="0" algn="ctr">
              <a:buNone/>
            </a:lvl2pPr>
            <a:lvl3pPr marL="756729" indent="0" algn="ctr">
              <a:buNone/>
            </a:lvl3pPr>
            <a:lvl4pPr marL="1135093" indent="0" algn="ctr">
              <a:buNone/>
            </a:lvl4pPr>
            <a:lvl5pPr marL="1513457" indent="0" algn="ctr">
              <a:buNone/>
            </a:lvl5pPr>
            <a:lvl6pPr marL="1891821" indent="0" algn="ctr">
              <a:buNone/>
            </a:lvl6pPr>
            <a:lvl7pPr marL="2270186" indent="0" algn="ctr">
              <a:buNone/>
            </a:lvl7pPr>
            <a:lvl8pPr marL="2648549" indent="0" algn="ctr">
              <a:buNone/>
            </a:lvl8pPr>
            <a:lvl9pPr marL="3026914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78C71-25F1-469C-A3AE-DE0891A2E462}" type="datetime1">
              <a:rPr lang="hu-HU" smtClean="0"/>
              <a:t>2020. 03. 31.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2247" y="4708929"/>
            <a:ext cx="9312004" cy="993627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72247" y="501135"/>
            <a:ext cx="9312004" cy="3957227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2E4A-5D4D-4390-8EAD-9FD0F72C3B71}" type="datetime1">
              <a:rPr lang="hu-HU" smtClean="0"/>
              <a:t>2020. 03. 31.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543245" y="504021"/>
            <a:ext cx="2254302" cy="496813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6928" y="504019"/>
            <a:ext cx="6762909" cy="496813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C04-C4DF-43CF-A00B-B66411431F40}" type="datetime1">
              <a:rPr lang="hu-HU" smtClean="0"/>
              <a:t>2020. 03. 31.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2247" y="4708929"/>
            <a:ext cx="9312004" cy="993627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2247" y="501135"/>
            <a:ext cx="9312004" cy="3957227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21BCD-4C31-4EAD-AA2B-9BD84F6F0865}" type="datetime1">
              <a:rPr lang="hu-HU" smtClean="0"/>
              <a:t>2020. 03. 31.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346817" y="311050"/>
            <a:ext cx="9708174" cy="58554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11" name="Lekerekített téglalap 10"/>
          <p:cNvSpPr/>
          <p:nvPr/>
        </p:nvSpPr>
        <p:spPr>
          <a:xfrm>
            <a:off x="476300" y="410244"/>
            <a:ext cx="9451879" cy="4102154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2904" y="4657088"/>
            <a:ext cx="9312004" cy="639377"/>
          </a:xfrm>
        </p:spPr>
        <p:txBody>
          <a:bodyPr lIns="91440" bIns="0" anchor="b"/>
          <a:lstStyle>
            <a:lvl1pPr algn="l">
              <a:buNone/>
              <a:defRPr sz="2979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2904" y="5314618"/>
            <a:ext cx="9312004" cy="397451"/>
          </a:xfrm>
        </p:spPr>
        <p:txBody>
          <a:bodyPr lIns="118872" tIns="0" anchor="t"/>
          <a:lstStyle>
            <a:lvl1pPr marL="0" marR="30269" indent="0" algn="l">
              <a:spcBef>
                <a:spcPts val="0"/>
              </a:spcBef>
              <a:spcAft>
                <a:spcPts val="0"/>
              </a:spcAft>
              <a:buNone/>
              <a:defRPr sz="149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59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59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BB42-6FDE-497F-8C54-1187400D29C1}" type="datetime1">
              <a:rPr lang="hu-HU" smtClean="0"/>
              <a:t>2020. 03. 31.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85255" y="501134"/>
            <a:ext cx="4473924" cy="4147312"/>
          </a:xfrm>
        </p:spPr>
        <p:txBody>
          <a:bodyPr/>
          <a:lstStyle>
            <a:lvl1pPr>
              <a:defRPr sz="2152"/>
            </a:lvl1pPr>
            <a:lvl2pPr>
              <a:defRPr sz="1821"/>
            </a:lvl2pPr>
            <a:lvl3pPr>
              <a:defRPr sz="1655"/>
            </a:lvl3pPr>
            <a:lvl4pPr>
              <a:defRPr sz="1490"/>
            </a:lvl4pPr>
            <a:lvl5pPr>
              <a:defRPr sz="149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410874" y="501134"/>
            <a:ext cx="4473924" cy="4147312"/>
          </a:xfrm>
        </p:spPr>
        <p:txBody>
          <a:bodyPr/>
          <a:lstStyle>
            <a:lvl1pPr>
              <a:defRPr sz="2152"/>
            </a:lvl1pPr>
            <a:lvl2pPr>
              <a:defRPr sz="1821"/>
            </a:lvl2pPr>
            <a:lvl3pPr>
              <a:defRPr sz="1655"/>
            </a:lvl3pPr>
            <a:lvl4pPr>
              <a:defRPr sz="1490"/>
            </a:lvl4pPr>
            <a:lvl5pPr>
              <a:defRPr sz="149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FF46-3540-4C22-9272-B624FF5A00C0}" type="datetime1">
              <a:rPr lang="hu-HU" smtClean="0"/>
              <a:t>2020. 03. 31.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2247" y="4708929"/>
            <a:ext cx="9312004" cy="993627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90928" y="547515"/>
            <a:ext cx="4473924" cy="748520"/>
          </a:xfrm>
        </p:spPr>
        <p:txBody>
          <a:bodyPr lIns="146304" anchor="ctr"/>
          <a:lstStyle>
            <a:lvl1pPr marL="0" indent="0" algn="l">
              <a:buNone/>
              <a:defRPr sz="1987" b="1">
                <a:solidFill>
                  <a:schemeClr val="tx1"/>
                </a:solidFill>
              </a:defRPr>
            </a:lvl1pPr>
            <a:lvl2pPr>
              <a:buNone/>
              <a:defRPr sz="1655" b="1"/>
            </a:lvl2pPr>
            <a:lvl3pPr>
              <a:buNone/>
              <a:defRPr sz="1490" b="1"/>
            </a:lvl3pPr>
            <a:lvl4pPr>
              <a:buNone/>
              <a:defRPr sz="1324" b="1"/>
            </a:lvl4pPr>
            <a:lvl5pPr>
              <a:buNone/>
              <a:defRPr sz="1324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5293458" y="547515"/>
            <a:ext cx="4473924" cy="748520"/>
          </a:xfrm>
        </p:spPr>
        <p:txBody>
          <a:bodyPr lIns="137160" anchor="ctr"/>
          <a:lstStyle>
            <a:lvl1pPr marL="0" indent="0" algn="l">
              <a:buNone/>
              <a:defRPr sz="1987" b="1">
                <a:solidFill>
                  <a:schemeClr val="tx1"/>
                </a:solidFill>
              </a:defRPr>
            </a:lvl1pPr>
            <a:lvl2pPr>
              <a:buNone/>
              <a:defRPr sz="1655" b="1"/>
            </a:lvl2pPr>
            <a:lvl3pPr>
              <a:buNone/>
              <a:defRPr sz="1490" b="1"/>
            </a:lvl3pPr>
            <a:lvl4pPr>
              <a:buNone/>
              <a:defRPr sz="1324" b="1"/>
            </a:lvl4pPr>
            <a:lvl5pPr>
              <a:buNone/>
              <a:defRPr sz="1324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690928" y="1368039"/>
            <a:ext cx="4473924" cy="3297689"/>
          </a:xfrm>
        </p:spPr>
        <p:txBody>
          <a:bodyPr anchor="t"/>
          <a:lstStyle>
            <a:lvl1pPr algn="l">
              <a:defRPr sz="1987"/>
            </a:lvl1pPr>
            <a:lvl2pPr algn="l">
              <a:defRPr sz="1655"/>
            </a:lvl2pPr>
            <a:lvl3pPr algn="l">
              <a:defRPr sz="1490"/>
            </a:lvl3pPr>
            <a:lvl4pPr algn="l">
              <a:defRPr sz="1324"/>
            </a:lvl4pPr>
            <a:lvl5pPr algn="l">
              <a:defRPr sz="1324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293458" y="1368039"/>
            <a:ext cx="4473924" cy="3297689"/>
          </a:xfrm>
        </p:spPr>
        <p:txBody>
          <a:bodyPr anchor="t"/>
          <a:lstStyle>
            <a:lvl1pPr algn="l">
              <a:defRPr sz="1987"/>
            </a:lvl1pPr>
            <a:lvl2pPr algn="l">
              <a:defRPr sz="1655"/>
            </a:lvl2pPr>
            <a:lvl3pPr algn="l">
              <a:defRPr sz="1490"/>
            </a:lvl3pPr>
            <a:lvl4pPr algn="l">
              <a:defRPr sz="1324"/>
            </a:lvl4pPr>
            <a:lvl5pPr algn="l">
              <a:defRPr sz="1324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97EC-6FCA-42ED-9B9A-02C48A243C22}" type="datetime1">
              <a:rPr lang="hu-HU" smtClean="0"/>
              <a:t>2020. 03. 31.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A9E7-991F-441C-AEA8-41D3ED38BA57}" type="datetime1">
              <a:rPr lang="hu-HU" smtClean="0"/>
              <a:t>2020. 03. 31.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46817" y="311050"/>
            <a:ext cx="9708174" cy="58554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34025-DFFC-4D51-AEF8-FA3106611A61}" type="datetime1">
              <a:rPr lang="hu-HU" smtClean="0"/>
              <a:t>2020. 03. 31.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290" y="504016"/>
            <a:ext cx="3381454" cy="864023"/>
          </a:xfrm>
        </p:spPr>
        <p:txBody>
          <a:bodyPr anchor="b"/>
          <a:lstStyle>
            <a:lvl1pPr algn="l">
              <a:buNone/>
              <a:defRPr sz="1821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302361" y="1368039"/>
            <a:ext cx="3381454" cy="3974386"/>
          </a:xfrm>
        </p:spPr>
        <p:txBody>
          <a:bodyPr lIns="91440"/>
          <a:lstStyle>
            <a:lvl1pPr marL="15134" marR="15134" indent="0">
              <a:spcBef>
                <a:spcPts val="0"/>
              </a:spcBef>
              <a:buNone/>
              <a:defRPr sz="1159">
                <a:solidFill>
                  <a:schemeClr val="tx1"/>
                </a:solidFill>
              </a:defRPr>
            </a:lvl1pPr>
            <a:lvl2pPr>
              <a:buNone/>
              <a:defRPr sz="993">
                <a:solidFill>
                  <a:schemeClr val="tx1"/>
                </a:solidFill>
              </a:defRPr>
            </a:lvl2pPr>
            <a:lvl3pPr>
              <a:buNone/>
              <a:defRPr sz="827">
                <a:solidFill>
                  <a:schemeClr val="tx1"/>
                </a:solidFill>
              </a:defRPr>
            </a:lvl3pPr>
            <a:lvl4pPr>
              <a:buNone/>
              <a:defRPr sz="744">
                <a:solidFill>
                  <a:schemeClr val="tx1"/>
                </a:solidFill>
              </a:defRPr>
            </a:lvl4pPr>
            <a:lvl5pPr>
              <a:buNone/>
              <a:defRPr sz="744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866326" y="878900"/>
            <a:ext cx="5263862" cy="4464122"/>
          </a:xfrm>
        </p:spPr>
        <p:txBody>
          <a:bodyPr/>
          <a:lstStyle>
            <a:lvl1pPr>
              <a:defRPr sz="2317">
                <a:solidFill>
                  <a:schemeClr val="tx1"/>
                </a:solidFill>
              </a:defRPr>
            </a:lvl1pPr>
            <a:lvl2pPr>
              <a:defRPr sz="2152">
                <a:solidFill>
                  <a:schemeClr val="tx1"/>
                </a:solidFill>
              </a:defRPr>
            </a:lvl2pPr>
            <a:lvl3pPr>
              <a:defRPr sz="1987">
                <a:solidFill>
                  <a:schemeClr val="tx1"/>
                </a:solidFill>
              </a:defRPr>
            </a:lvl3pPr>
            <a:lvl4pPr>
              <a:defRPr sz="1655">
                <a:solidFill>
                  <a:schemeClr val="tx1"/>
                </a:solidFill>
              </a:defRPr>
            </a:lvl4pPr>
            <a:lvl5pPr>
              <a:defRPr sz="1655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44E0-D10A-4B37-A7FB-5DFCEEC33D70}" type="datetime1">
              <a:rPr lang="hu-HU" smtClean="0"/>
              <a:t>2020. 03. 31.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46817" y="311050"/>
            <a:ext cx="9708174" cy="58554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11" name="Egy sarkán kerekített téglalap 10"/>
          <p:cNvSpPr/>
          <p:nvPr/>
        </p:nvSpPr>
        <p:spPr>
          <a:xfrm>
            <a:off x="7283134" y="410245"/>
            <a:ext cx="2645045" cy="4104111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0225" y="4735931"/>
            <a:ext cx="9364027" cy="993627"/>
          </a:xfrm>
        </p:spPr>
        <p:txBody>
          <a:bodyPr anchor="t"/>
          <a:lstStyle>
            <a:lvl1pPr algn="l">
              <a:buNone/>
              <a:defRPr sz="2979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7353580" y="504015"/>
            <a:ext cx="2549096" cy="3979459"/>
          </a:xfrm>
        </p:spPr>
        <p:txBody>
          <a:bodyPr lIns="91440"/>
          <a:lstStyle>
            <a:lvl1pPr marL="37836" indent="0" algn="l">
              <a:spcBef>
                <a:spcPts val="0"/>
              </a:spcBef>
              <a:buNone/>
              <a:defRPr sz="1159">
                <a:solidFill>
                  <a:srgbClr val="FFFFFF"/>
                </a:solidFill>
              </a:defRPr>
            </a:lvl1pPr>
            <a:lvl2pPr>
              <a:defRPr sz="993">
                <a:solidFill>
                  <a:srgbClr val="FFFFFF"/>
                </a:solidFill>
              </a:defRPr>
            </a:lvl2pPr>
            <a:lvl3pPr>
              <a:defRPr sz="827">
                <a:solidFill>
                  <a:srgbClr val="FFFFFF"/>
                </a:solidFill>
              </a:defRPr>
            </a:lvl3pPr>
            <a:lvl4pPr>
              <a:defRPr sz="744">
                <a:solidFill>
                  <a:srgbClr val="FFFFFF"/>
                </a:solidFill>
              </a:defRPr>
            </a:lvl4pPr>
            <a:lvl5pPr>
              <a:defRPr sz="744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DF1DB-B51C-4115-AA72-F6983B5F80F2}" type="datetime1">
              <a:rPr lang="hu-HU" smtClean="0"/>
              <a:t>2020. 03. 31.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79580" y="411762"/>
            <a:ext cx="6742100" cy="4104111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2649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46817" y="311050"/>
            <a:ext cx="9708174" cy="58554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9" name="Lekerekített téglalap 8"/>
          <p:cNvSpPr/>
          <p:nvPr/>
        </p:nvSpPr>
        <p:spPr>
          <a:xfrm>
            <a:off x="476300" y="410243"/>
            <a:ext cx="9451879" cy="518414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490"/>
          </a:p>
        </p:txBody>
      </p:sp>
      <p:sp>
        <p:nvSpPr>
          <p:cNvPr id="13" name="Cím helye 12"/>
          <p:cNvSpPr>
            <a:spLocks noGrp="1"/>
          </p:cNvSpPr>
          <p:nvPr>
            <p:ph type="title"/>
          </p:nvPr>
        </p:nvSpPr>
        <p:spPr>
          <a:xfrm>
            <a:off x="572247" y="4710923"/>
            <a:ext cx="9312004" cy="993627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idx="1"/>
          </p:nvPr>
        </p:nvSpPr>
        <p:spPr>
          <a:xfrm>
            <a:off x="572247" y="501135"/>
            <a:ext cx="9312004" cy="3957227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2"/>
          </p:nvPr>
        </p:nvSpPr>
        <p:spPr>
          <a:xfrm>
            <a:off x="4296884" y="5775160"/>
            <a:ext cx="2601119" cy="345009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827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3EF8338-C89D-4247-835F-84DD4C3BF81D}" type="datetime1">
              <a:rPr lang="hu-HU" smtClean="0"/>
              <a:t>2020. 03. 31.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3"/>
          </p:nvPr>
        </p:nvSpPr>
        <p:spPr>
          <a:xfrm>
            <a:off x="6898003" y="5775160"/>
            <a:ext cx="2601119" cy="345009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827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9499123" y="5775160"/>
            <a:ext cx="520223" cy="345009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827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9DF92C0-DC67-4987-8B3A-BDAEFDC3E2E0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2979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19451" indent="-219451" algn="l" rtl="0" eaLnBrk="1" latinLnBrk="0" hangingPunct="1">
        <a:spcBef>
          <a:spcPts val="207"/>
        </a:spcBef>
        <a:buClr>
          <a:schemeClr val="accent1"/>
        </a:buClr>
        <a:buSzPct val="80000"/>
        <a:buFont typeface="Wingdings 2"/>
        <a:buChar char=""/>
        <a:defRPr kumimoji="0" sz="2317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4037" indent="-166480" algn="l" rtl="0" eaLnBrk="1" latinLnBrk="0" hangingPunct="1">
        <a:spcBef>
          <a:spcPts val="207"/>
        </a:spcBef>
        <a:buClr>
          <a:schemeClr val="accent1"/>
        </a:buClr>
        <a:buSzPct val="100000"/>
        <a:buFont typeface="Verdana"/>
        <a:buChar char="◦"/>
        <a:defRPr kumimoji="0" sz="1987" kern="1200">
          <a:solidFill>
            <a:schemeClr val="tx1"/>
          </a:solidFill>
          <a:latin typeface="+mn-lt"/>
          <a:ea typeface="+mn-ea"/>
          <a:cs typeface="+mn-cs"/>
        </a:defRPr>
      </a:lvl2pPr>
      <a:lvl3pPr marL="650787" indent="-151345" algn="l" rtl="0" eaLnBrk="1" latinLnBrk="0" hangingPunct="1">
        <a:spcBef>
          <a:spcPts val="207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847536" indent="-151345" algn="l" rtl="0" eaLnBrk="1" latinLnBrk="0" hangingPunct="1">
        <a:spcBef>
          <a:spcPts val="19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572" kern="1200">
          <a:solidFill>
            <a:schemeClr val="tx1"/>
          </a:solidFill>
          <a:latin typeface="+mn-lt"/>
          <a:ea typeface="+mn-ea"/>
          <a:cs typeface="+mn-cs"/>
        </a:defRPr>
      </a:lvl4pPr>
      <a:lvl5pPr marL="1059419" indent="-151345" algn="l" rtl="0" eaLnBrk="1" latinLnBrk="0" hangingPunct="1">
        <a:spcBef>
          <a:spcPts val="207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233468" indent="-151345" algn="l" rtl="0" eaLnBrk="1" latinLnBrk="0" hangingPunct="1">
        <a:spcBef>
          <a:spcPts val="20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406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07515" indent="-151345" algn="l" rtl="0" eaLnBrk="1" latinLnBrk="0" hangingPunct="1">
        <a:spcBef>
          <a:spcPts val="21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241" kern="1200">
          <a:solidFill>
            <a:schemeClr val="tx1"/>
          </a:solidFill>
          <a:latin typeface="+mn-lt"/>
          <a:ea typeface="+mn-ea"/>
          <a:cs typeface="+mn-cs"/>
        </a:defRPr>
      </a:lvl7pPr>
      <a:lvl8pPr marL="1589130" indent="-151345" algn="l" rtl="0" eaLnBrk="1" latinLnBrk="0" hangingPunct="1">
        <a:spcBef>
          <a:spcPts val="21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241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778312" indent="-151345" algn="l" rtl="0" eaLnBrk="1" latinLnBrk="0" hangingPunct="1">
        <a:spcBef>
          <a:spcPts val="21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241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783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7567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135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5134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918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2701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6485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0269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2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6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90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82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80.wmf"/><Relationship Id="rId25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88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7.wmf"/><Relationship Id="rId24" Type="http://schemas.openxmlformats.org/officeDocument/2006/relationships/oleObject" Target="../embeddings/oleObject65.bin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23" Type="http://schemas.openxmlformats.org/officeDocument/2006/relationships/image" Target="../media/image83.wmf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81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89.bin"/><Relationship Id="rId27" Type="http://schemas.openxmlformats.org/officeDocument/2006/relationships/image" Target="../media/image8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100.bin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02.wmf"/><Relationship Id="rId26" Type="http://schemas.openxmlformats.org/officeDocument/2006/relationships/image" Target="../media/image106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05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109.bin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9" Type="http://schemas.openxmlformats.org/officeDocument/2006/relationships/oleObject" Target="../embeddings/oleObject48.bin"/><Relationship Id="rId21" Type="http://schemas.openxmlformats.org/officeDocument/2006/relationships/oleObject" Target="../embeddings/oleObject39.bin"/><Relationship Id="rId34" Type="http://schemas.openxmlformats.org/officeDocument/2006/relationships/image" Target="../media/image39.wmf"/><Relationship Id="rId42" Type="http://schemas.openxmlformats.org/officeDocument/2006/relationships/image" Target="../media/image43.wmf"/><Relationship Id="rId47" Type="http://schemas.openxmlformats.org/officeDocument/2006/relationships/oleObject" Target="../embeddings/oleObject52.bin"/><Relationship Id="rId50" Type="http://schemas.openxmlformats.org/officeDocument/2006/relationships/image" Target="../media/image47.wmf"/><Relationship Id="rId55" Type="http://schemas.openxmlformats.org/officeDocument/2006/relationships/oleObject" Target="../embeddings/oleObject56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29" Type="http://schemas.openxmlformats.org/officeDocument/2006/relationships/oleObject" Target="../embeddings/oleObject43.bin"/><Relationship Id="rId41" Type="http://schemas.openxmlformats.org/officeDocument/2006/relationships/oleObject" Target="../embeddings/oleObject49.bin"/><Relationship Id="rId54" Type="http://schemas.openxmlformats.org/officeDocument/2006/relationships/image" Target="../media/image49.wmf"/><Relationship Id="rId62" Type="http://schemas.openxmlformats.org/officeDocument/2006/relationships/image" Target="../media/image5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34.wmf"/><Relationship Id="rId32" Type="http://schemas.openxmlformats.org/officeDocument/2006/relationships/image" Target="../media/image38.wmf"/><Relationship Id="rId37" Type="http://schemas.openxmlformats.org/officeDocument/2006/relationships/oleObject" Target="../embeddings/oleObject47.bin"/><Relationship Id="rId40" Type="http://schemas.openxmlformats.org/officeDocument/2006/relationships/image" Target="../media/image42.wmf"/><Relationship Id="rId45" Type="http://schemas.openxmlformats.org/officeDocument/2006/relationships/oleObject" Target="../embeddings/oleObject51.bin"/><Relationship Id="rId53" Type="http://schemas.openxmlformats.org/officeDocument/2006/relationships/oleObject" Target="../embeddings/oleObject55.bin"/><Relationship Id="rId58" Type="http://schemas.openxmlformats.org/officeDocument/2006/relationships/image" Target="../media/image51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36.wmf"/><Relationship Id="rId36" Type="http://schemas.openxmlformats.org/officeDocument/2006/relationships/image" Target="../media/image40.wmf"/><Relationship Id="rId49" Type="http://schemas.openxmlformats.org/officeDocument/2006/relationships/oleObject" Target="../embeddings/oleObject53.bin"/><Relationship Id="rId57" Type="http://schemas.openxmlformats.org/officeDocument/2006/relationships/oleObject" Target="../embeddings/oleObject57.bin"/><Relationship Id="rId61" Type="http://schemas.openxmlformats.org/officeDocument/2006/relationships/oleObject" Target="../embeddings/oleObject5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8.bin"/><Relationship Id="rId31" Type="http://schemas.openxmlformats.org/officeDocument/2006/relationships/oleObject" Target="../embeddings/oleObject44.bin"/><Relationship Id="rId44" Type="http://schemas.openxmlformats.org/officeDocument/2006/relationships/image" Target="../media/image44.wmf"/><Relationship Id="rId52" Type="http://schemas.openxmlformats.org/officeDocument/2006/relationships/image" Target="../media/image48.wmf"/><Relationship Id="rId60" Type="http://schemas.openxmlformats.org/officeDocument/2006/relationships/image" Target="../media/image52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37.wmf"/><Relationship Id="rId35" Type="http://schemas.openxmlformats.org/officeDocument/2006/relationships/oleObject" Target="../embeddings/oleObject46.bin"/><Relationship Id="rId43" Type="http://schemas.openxmlformats.org/officeDocument/2006/relationships/oleObject" Target="../embeddings/oleObject50.bin"/><Relationship Id="rId48" Type="http://schemas.openxmlformats.org/officeDocument/2006/relationships/image" Target="../media/image46.wmf"/><Relationship Id="rId56" Type="http://schemas.openxmlformats.org/officeDocument/2006/relationships/image" Target="../media/image50.wmf"/><Relationship Id="rId8" Type="http://schemas.openxmlformats.org/officeDocument/2006/relationships/image" Target="../media/image26.wmf"/><Relationship Id="rId51" Type="http://schemas.openxmlformats.org/officeDocument/2006/relationships/oleObject" Target="../embeddings/oleObject54.bin"/><Relationship Id="rId3" Type="http://schemas.openxmlformats.org/officeDocument/2006/relationships/oleObject" Target="../embeddings/oleObject30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33" Type="http://schemas.openxmlformats.org/officeDocument/2006/relationships/oleObject" Target="../embeddings/oleObject45.bin"/><Relationship Id="rId38" Type="http://schemas.openxmlformats.org/officeDocument/2006/relationships/image" Target="../media/image41.wmf"/><Relationship Id="rId46" Type="http://schemas.openxmlformats.org/officeDocument/2006/relationships/image" Target="../media/image45.wmf"/><Relationship Id="rId59" Type="http://schemas.openxmlformats.org/officeDocument/2006/relationships/oleObject" Target="../embeddings/oleObject5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103362" y="1213901"/>
            <a:ext cx="6316938" cy="3534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97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1.Polinomok: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érettségi típusfeladat;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osztása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X-a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alakú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binommal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a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Horner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-séma;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oszthatósága;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Bézout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tétele.</a:t>
            </a: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2. Feladatok</a:t>
            </a: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3. Összegzés</a:t>
            </a:r>
            <a:endParaRPr lang="en-US" sz="1987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hu-HU" sz="1987" b="1" dirty="0" err="1">
                <a:latin typeface="Times New Roman" pitchFamily="18" charset="0"/>
                <a:cs typeface="Times New Roman" pitchFamily="18" charset="0"/>
              </a:rPr>
              <a:t>ázi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feladat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Polinomok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Érettségi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0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17" b="1" dirty="0" err="1">
                <a:latin typeface="Times New Roman" pitchFamily="18" charset="0"/>
                <a:cs typeface="Times New Roman" pitchFamily="18" charset="0"/>
              </a:rPr>
              <a:t>Feladat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613571"/>
            <a:ext cx="6793687" cy="3144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Határozzuk meg az</a:t>
            </a:r>
            <a:r>
              <a:rPr lang="en-US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87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valós paraméter értékét úgy, hogy </a:t>
            </a:r>
            <a:r>
              <a:rPr lang="en-US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>
              <a:spcAft>
                <a:spcPts val="331"/>
              </a:spcAft>
            </a:pPr>
            <a:r>
              <a:rPr lang="en-US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polinom osztható legyen                              </a:t>
            </a:r>
          </a:p>
          <a:p>
            <a:pPr>
              <a:spcAft>
                <a:spcPts val="247"/>
              </a:spcAft>
            </a:pPr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a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polinommal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Aft>
                <a:spcPts val="497"/>
              </a:spcAft>
            </a:pPr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en-US" sz="1987" b="1" dirty="0" err="1">
                <a:latin typeface="Times New Roman" pitchFamily="18" charset="0"/>
                <a:cs typeface="Times New Roman" pitchFamily="18" charset="0"/>
              </a:rPr>
              <a:t>Megold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ás: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Az              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nek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vel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osztási maradéka 0.</a:t>
            </a:r>
          </a:p>
          <a:p>
            <a:pPr>
              <a:spcAft>
                <a:spcPts val="497"/>
              </a:spcAft>
            </a:pP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Aft>
                <a:spcPts val="497"/>
              </a:spcAft>
            </a:pPr>
            <a:r>
              <a:rPr lang="en-US" sz="198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987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204011"/>
              </p:ext>
            </p:extLst>
          </p:nvPr>
        </p:nvGraphicFramePr>
        <p:xfrm>
          <a:off x="2047865" y="2227671"/>
          <a:ext cx="3940126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3" name="Equation" r:id="rId3" imgW="2501640" imgH="253800" progId="Equation.DSMT4">
                  <p:embed/>
                </p:oleObj>
              </mc:Choice>
              <mc:Fallback>
                <p:oleObj name="Equation" r:id="rId3" imgW="2501640" imgH="2538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65" y="2227671"/>
                        <a:ext cx="3940126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762708"/>
              </p:ext>
            </p:extLst>
          </p:nvPr>
        </p:nvGraphicFramePr>
        <p:xfrm>
          <a:off x="2239774" y="2611038"/>
          <a:ext cx="995871" cy="331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4" name="Equation" r:id="rId5" imgW="634680" imgH="203040" progId="Equation.DSMT4">
                  <p:embed/>
                </p:oleObj>
              </mc:Choice>
              <mc:Fallback>
                <p:oleObj name="Equation" r:id="rId5" imgW="634680" imgH="20304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774" y="2611038"/>
                        <a:ext cx="995871" cy="33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180844"/>
              </p:ext>
            </p:extLst>
          </p:nvPr>
        </p:nvGraphicFramePr>
        <p:xfrm>
          <a:off x="3474020" y="3305141"/>
          <a:ext cx="796171" cy="352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5" name="Equation" r:id="rId7" imgW="507960" imgH="215640" progId="Equation.DSMT4">
                  <p:embed/>
                </p:oleObj>
              </mc:Choice>
              <mc:Fallback>
                <p:oleObj name="Equation" r:id="rId7" imgW="507960" imgH="215640" progId="Equation.DSMT4">
                  <p:embed/>
                  <p:pic>
                    <p:nvPicPr>
                      <p:cNvPr id="9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4020" y="3305141"/>
                        <a:ext cx="796171" cy="352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609430"/>
              </p:ext>
            </p:extLst>
          </p:nvPr>
        </p:nvGraphicFramePr>
        <p:xfrm>
          <a:off x="2025172" y="3794662"/>
          <a:ext cx="4740238" cy="458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6" name="Equation" r:id="rId9" imgW="3009600" imgH="279360" progId="Equation.DSMT4">
                  <p:embed/>
                </p:oleObj>
              </mc:Choice>
              <mc:Fallback>
                <p:oleObj name="Equation" r:id="rId9" imgW="3009600" imgH="27936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172" y="3794662"/>
                        <a:ext cx="4740238" cy="458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501782"/>
              </p:ext>
            </p:extLst>
          </p:nvPr>
        </p:nvGraphicFramePr>
        <p:xfrm>
          <a:off x="2024821" y="4371283"/>
          <a:ext cx="5918729" cy="417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7" name="Equation" r:id="rId11" imgW="3759120" imgH="253800" progId="Equation.DSMT4">
                  <p:embed/>
                </p:oleObj>
              </mc:Choice>
              <mc:Fallback>
                <p:oleObj name="Equation" r:id="rId11" imgW="3759120" imgH="253800" progId="Equation.DSMT4">
                  <p:embed/>
                  <p:pic>
                    <p:nvPicPr>
                      <p:cNvPr id="12" name="Objektum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821" y="4371283"/>
                        <a:ext cx="5918729" cy="417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églalap 13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Bézout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-tétele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/10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41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 err="1">
                <a:latin typeface="Times New Roman" pitchFamily="18" charset="0"/>
                <a:cs typeface="Times New Roman" pitchFamily="18" charset="0"/>
              </a:rPr>
              <a:t>Bézout</a:t>
            </a:r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 tétele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571463"/>
            <a:ext cx="6793687" cy="3525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Tétel</a:t>
            </a:r>
            <a:endParaRPr lang="en-US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247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 err="1" smtClean="0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1987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olinomnak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az           szám akkor és csak akkor gyöke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polinomnak, ha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polinom osztható                                          </a:t>
            </a:r>
          </a:p>
          <a:p>
            <a:pPr>
              <a:spcAft>
                <a:spcPts val="24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en-US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/>
          </p:nvPr>
        </p:nvGraphicFramePr>
        <p:xfrm>
          <a:off x="2468891" y="2405776"/>
          <a:ext cx="1660660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Equation" r:id="rId3" imgW="1054080" imgH="253800" progId="Equation.DSMT4">
                  <p:embed/>
                </p:oleObj>
              </mc:Choice>
              <mc:Fallback>
                <p:oleObj name="Equation" r:id="rId3" imgW="1054080" imgH="2538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891" y="2405776"/>
                        <a:ext cx="1660660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678384"/>
              </p:ext>
            </p:extLst>
          </p:nvPr>
        </p:nvGraphicFramePr>
        <p:xfrm>
          <a:off x="5972603" y="2465369"/>
          <a:ext cx="597786" cy="290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2" name="Equation" r:id="rId5" imgW="380880" imgH="177480" progId="Equation.DSMT4">
                  <p:embed/>
                </p:oleObj>
              </mc:Choice>
              <mc:Fallback>
                <p:oleObj name="Equation" r:id="rId5" imgW="380880" imgH="17748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603" y="2465369"/>
                        <a:ext cx="597786" cy="2903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ktum 22"/>
          <p:cNvGraphicFramePr>
            <a:graphicFrameLocks noChangeAspect="1"/>
          </p:cNvGraphicFramePr>
          <p:nvPr>
            <p:extLst/>
          </p:nvPr>
        </p:nvGraphicFramePr>
        <p:xfrm>
          <a:off x="2025818" y="3068923"/>
          <a:ext cx="620120" cy="290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3" name="Equation" r:id="rId7" imgW="393480" imgH="177480" progId="Equation.DSMT4">
                  <p:embed/>
                </p:oleObj>
              </mc:Choice>
              <mc:Fallback>
                <p:oleObj name="Equation" r:id="rId7" imgW="393480" imgH="17748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818" y="3068923"/>
                        <a:ext cx="620120" cy="290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Bézout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-tétele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/11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41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17" b="1" dirty="0" err="1">
                <a:latin typeface="Times New Roman" pitchFamily="18" charset="0"/>
                <a:cs typeface="Times New Roman" pitchFamily="18" charset="0"/>
              </a:rPr>
              <a:t>Feladat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485919"/>
            <a:ext cx="6793687" cy="4118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A B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ézout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tételét alkalmazva határozzuk meg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és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valós paraméterek értékét úgy, hogy az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olinom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oszthat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ó legyen  a                            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polinommal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b="1" dirty="0" err="1">
                <a:latin typeface="Times New Roman" pitchFamily="18" charset="0"/>
                <a:cs typeface="Times New Roman" pitchFamily="18" charset="0"/>
              </a:rPr>
              <a:t>Megold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 felírható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alakban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A B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ézout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tétel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szerint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        .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Ahonnan kapjuk, hogy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: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</a:t>
            </a:r>
          </a:p>
          <a:p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.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410363"/>
              </p:ext>
            </p:extLst>
          </p:nvPr>
        </p:nvGraphicFramePr>
        <p:xfrm>
          <a:off x="5397840" y="1988621"/>
          <a:ext cx="2960022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9" name="Equation" r:id="rId3" imgW="1879560" imgH="228600" progId="Equation.DSMT4">
                  <p:embed/>
                </p:oleObj>
              </mc:Choice>
              <mc:Fallback>
                <p:oleObj name="Equation" r:id="rId3" imgW="1879560" imgH="2286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840" y="1988621"/>
                        <a:ext cx="2960022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377376"/>
              </p:ext>
            </p:extLst>
          </p:nvPr>
        </p:nvGraphicFramePr>
        <p:xfrm>
          <a:off x="4844675" y="2343521"/>
          <a:ext cx="1634384" cy="373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0" name="Equation" r:id="rId5" imgW="1041120" imgH="228600" progId="Equation.DSMT4">
                  <p:embed/>
                </p:oleObj>
              </mc:Choice>
              <mc:Fallback>
                <p:oleObj name="Equation" r:id="rId5" imgW="1041120" imgH="2286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675" y="2343521"/>
                        <a:ext cx="1634384" cy="3731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9070"/>
              </p:ext>
            </p:extLst>
          </p:nvPr>
        </p:nvGraphicFramePr>
        <p:xfrm>
          <a:off x="4308332" y="3257469"/>
          <a:ext cx="1873498" cy="39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1" name="Equation" r:id="rId7" imgW="1193760" imgH="253800" progId="Equation.DSMT4">
                  <p:embed/>
                </p:oleObj>
              </mc:Choice>
              <mc:Fallback>
                <p:oleObj name="Equation" r:id="rId7" imgW="1193760" imgH="2538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332" y="3257469"/>
                        <a:ext cx="1873498" cy="39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um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36065"/>
              </p:ext>
            </p:extLst>
          </p:nvPr>
        </p:nvGraphicFramePr>
        <p:xfrm>
          <a:off x="4308331" y="3538057"/>
          <a:ext cx="2060059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2" name="Equation" r:id="rId9" imgW="1307880" imgH="253800" progId="Equation.DSMT4">
                  <p:embed/>
                </p:oleObj>
              </mc:Choice>
              <mc:Fallback>
                <p:oleObj name="Equation" r:id="rId9" imgW="1307880" imgH="2538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331" y="3538057"/>
                        <a:ext cx="2060059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um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0137"/>
              </p:ext>
            </p:extLst>
          </p:nvPr>
        </p:nvGraphicFramePr>
        <p:xfrm>
          <a:off x="2043769" y="4396901"/>
          <a:ext cx="5240802" cy="75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3" name="Equation" r:id="rId11" imgW="3327120" imgH="457200" progId="Equation.DSMT4">
                  <p:embed/>
                </p:oleObj>
              </mc:Choice>
              <mc:Fallback>
                <p:oleObj name="Equation" r:id="rId11" imgW="3327120" imgH="457200" progId="Equation.DSMT4">
                  <p:embed/>
                  <p:pic>
                    <p:nvPicPr>
                      <p:cNvPr id="15" name="Objektum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69" y="4396901"/>
                        <a:ext cx="5240802" cy="75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églalap 9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/12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49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1273495"/>
            <a:ext cx="6674500" cy="1639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36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Aft>
                <a:spcPts val="497"/>
              </a:spcAft>
            </a:pP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Hat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rozz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tok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meg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és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komplex paraméterek értéket úgy, hogy az                                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polinom osztható legyen a  </a:t>
            </a:r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polinommal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eladat: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/>
          </p:nvPr>
        </p:nvGraphicFramePr>
        <p:xfrm>
          <a:off x="2064852" y="2185576"/>
          <a:ext cx="1479354" cy="37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6" name="Equation" r:id="rId3" imgW="939600" imgH="228600" progId="Equation.DSMT4">
                  <p:embed/>
                </p:oleObj>
              </mc:Choice>
              <mc:Fallback>
                <p:oleObj name="Equation" r:id="rId3" imgW="939600" imgH="2286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4852" y="2185576"/>
                        <a:ext cx="1479354" cy="37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/>
          </p:nvPr>
        </p:nvGraphicFramePr>
        <p:xfrm>
          <a:off x="2804529" y="1813667"/>
          <a:ext cx="2200638" cy="375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5" imgW="1396800" imgH="228600" progId="Equation.DSMT4">
                  <p:embed/>
                </p:oleObj>
              </mc:Choice>
              <mc:Fallback>
                <p:oleObj name="Equation" r:id="rId5" imgW="1396800" imgH="22860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529" y="1813667"/>
                        <a:ext cx="2200638" cy="375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/13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69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506105" y="2353037"/>
            <a:ext cx="152895" cy="297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5676" tIns="37837" rIns="75676" bIns="37837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sz="1436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411419"/>
              </p:ext>
            </p:extLst>
          </p:nvPr>
        </p:nvGraphicFramePr>
        <p:xfrm>
          <a:off x="1950862" y="1869431"/>
          <a:ext cx="6495720" cy="267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7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547">
                <a:tc rowSpan="2"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349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92"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5416"/>
                  </a:ext>
                </a:extLst>
              </a:tr>
              <a:tr h="302702"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381">
                <a:tc rowSpan="2"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605282"/>
                  </a:ext>
                </a:extLst>
              </a:tr>
              <a:tr h="759820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75676" marR="75676" marT="37837" marB="378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/>
          </p:nvPr>
        </p:nvGraphicFramePr>
        <p:xfrm>
          <a:off x="2584444" y="1928903"/>
          <a:ext cx="2200638" cy="375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0" name="Equation" r:id="rId4" imgW="1396800" imgH="228600" progId="Equation.DSMT4">
                  <p:embed/>
                </p:oleObj>
              </mc:Choice>
              <mc:Fallback>
                <p:oleObj name="Equation" r:id="rId4" imgW="1396800" imgH="22860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44" y="1928903"/>
                        <a:ext cx="2200638" cy="37575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/>
          </p:nvPr>
        </p:nvGraphicFramePr>
        <p:xfrm>
          <a:off x="5648935" y="2460998"/>
          <a:ext cx="279842" cy="270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1" name="Equation" r:id="rId6" imgW="177480" imgH="164880" progId="Equation.DSMT4">
                  <p:embed/>
                </p:oleObj>
              </mc:Choice>
              <mc:Fallback>
                <p:oleObj name="Equation" r:id="rId6" imgW="177480" imgH="164880" progId="Equation.DSMT4">
                  <p:embed/>
                  <p:pic>
                    <p:nvPicPr>
                      <p:cNvPr id="9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935" y="2460998"/>
                        <a:ext cx="279842" cy="270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/>
          </p:nvPr>
        </p:nvGraphicFramePr>
        <p:xfrm>
          <a:off x="5639740" y="1973900"/>
          <a:ext cx="1079954" cy="31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2" name="Equation" r:id="rId8" imgW="685800" imgH="190440" progId="Equation.DSMT4">
                  <p:embed/>
                </p:oleObj>
              </mc:Choice>
              <mc:Fallback>
                <p:oleObj name="Equation" r:id="rId8" imgW="685800" imgH="19044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9740" y="1973900"/>
                        <a:ext cx="1079954" cy="31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um 11"/>
          <p:cNvGraphicFramePr>
            <a:graphicFrameLocks noChangeAspect="1"/>
          </p:cNvGraphicFramePr>
          <p:nvPr>
            <p:extLst/>
          </p:nvPr>
        </p:nvGraphicFramePr>
        <p:xfrm>
          <a:off x="2460927" y="2207430"/>
          <a:ext cx="2020645" cy="37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3" name="Equation" r:id="rId10" imgW="1282680" imgH="228600" progId="Equation.DSMT4">
                  <p:embed/>
                </p:oleObj>
              </mc:Choice>
              <mc:Fallback>
                <p:oleObj name="Equation" r:id="rId10" imgW="1282680" imgH="228600" progId="Equation.DSMT4">
                  <p:embed/>
                  <p:pic>
                    <p:nvPicPr>
                      <p:cNvPr id="12" name="Objektum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927" y="2207430"/>
                        <a:ext cx="2020645" cy="37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>
            <p:extLst/>
          </p:nvPr>
        </p:nvGraphicFramePr>
        <p:xfrm>
          <a:off x="5937973" y="2454428"/>
          <a:ext cx="620120" cy="291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4"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13" name="Objektum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973" y="2454428"/>
                        <a:ext cx="620120" cy="2916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>
            <p:extLst/>
          </p:nvPr>
        </p:nvGraphicFramePr>
        <p:xfrm>
          <a:off x="2743149" y="2564788"/>
          <a:ext cx="2339902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5" name="Equation" r:id="rId14" imgW="1485720" imgH="253800" progId="Equation.DSMT4">
                  <p:embed/>
                </p:oleObj>
              </mc:Choice>
              <mc:Fallback>
                <p:oleObj name="Equation" r:id="rId14" imgW="1485720" imgH="253800" progId="Equation.DSMT4">
                  <p:embed/>
                  <p:pic>
                    <p:nvPicPr>
                      <p:cNvPr id="14" name="Objektum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149" y="2564788"/>
                        <a:ext cx="2339902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um 14"/>
          <p:cNvGraphicFramePr>
            <a:graphicFrameLocks noChangeAspect="1"/>
          </p:cNvGraphicFramePr>
          <p:nvPr>
            <p:extLst/>
          </p:nvPr>
        </p:nvGraphicFramePr>
        <p:xfrm>
          <a:off x="2282145" y="2883204"/>
          <a:ext cx="2840465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6" name="Equation" r:id="rId16" imgW="1803240" imgH="253800" progId="Equation.DSMT4">
                  <p:embed/>
                </p:oleObj>
              </mc:Choice>
              <mc:Fallback>
                <p:oleObj name="Equation" r:id="rId16" imgW="1803240" imgH="253800" progId="Equation.DSMT4">
                  <p:embed/>
                  <p:pic>
                    <p:nvPicPr>
                      <p:cNvPr id="15" name="Objektum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145" y="2883204"/>
                        <a:ext cx="2840465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um 15"/>
          <p:cNvGraphicFramePr>
            <a:graphicFrameLocks noChangeAspect="1"/>
          </p:cNvGraphicFramePr>
          <p:nvPr>
            <p:extLst/>
          </p:nvPr>
        </p:nvGraphicFramePr>
        <p:xfrm>
          <a:off x="3403630" y="3203301"/>
          <a:ext cx="1619931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7" name="Equation" r:id="rId18" imgW="1028520" imgH="253800" progId="Equation.DSMT4">
                  <p:embed/>
                </p:oleObj>
              </mc:Choice>
              <mc:Fallback>
                <p:oleObj name="Equation" r:id="rId18" imgW="1028520" imgH="253800" progId="Equation.DSMT4">
                  <p:embed/>
                  <p:pic>
                    <p:nvPicPr>
                      <p:cNvPr id="16" name="Objektum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30" y="3203301"/>
                        <a:ext cx="1619931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/>
          </p:nvPr>
        </p:nvGraphicFramePr>
        <p:xfrm>
          <a:off x="5023455" y="3327006"/>
          <a:ext cx="441442" cy="270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8" name="Equation" r:id="rId20" imgW="279360" imgH="164880" progId="Equation.DSMT4">
                  <p:embed/>
                </p:oleObj>
              </mc:Choice>
              <mc:Fallback>
                <p:oleObj name="Equation" r:id="rId20" imgW="279360" imgH="16488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3455" y="3327006"/>
                        <a:ext cx="441442" cy="270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um 20"/>
          <p:cNvGraphicFramePr>
            <a:graphicFrameLocks noChangeAspect="1"/>
          </p:cNvGraphicFramePr>
          <p:nvPr>
            <p:extLst/>
          </p:nvPr>
        </p:nvGraphicFramePr>
        <p:xfrm>
          <a:off x="6558093" y="2466492"/>
          <a:ext cx="461148" cy="33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9" name="Equation" r:id="rId22" imgW="291960" imgH="203040" progId="Equation.DSMT4">
                  <p:embed/>
                </p:oleObj>
              </mc:Choice>
              <mc:Fallback>
                <p:oleObj name="Equation" r:id="rId22" imgW="291960" imgH="203040" progId="Equation.DSMT4">
                  <p:embed/>
                  <p:pic>
                    <p:nvPicPr>
                      <p:cNvPr id="21" name="Objektum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8093" y="2466492"/>
                        <a:ext cx="461148" cy="332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églalap 21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984174" y="4161388"/>
            <a:ext cx="6376532" cy="768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Az              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nek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vel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osztási maradéka 0.</a:t>
            </a:r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.    </a:t>
            </a:r>
          </a:p>
        </p:txBody>
      </p:sp>
      <p:graphicFrame>
        <p:nvGraphicFramePr>
          <p:cNvPr id="23" name="Objektum 22"/>
          <p:cNvGraphicFramePr>
            <a:graphicFrameLocks noChangeAspect="1"/>
          </p:cNvGraphicFramePr>
          <p:nvPr>
            <p:extLst/>
          </p:nvPr>
        </p:nvGraphicFramePr>
        <p:xfrm>
          <a:off x="2379880" y="4199048"/>
          <a:ext cx="796171" cy="352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0" name="Equation" r:id="rId24" imgW="507960" imgH="215640" progId="Equation.DSMT4">
                  <p:embed/>
                </p:oleObj>
              </mc:Choice>
              <mc:Fallback>
                <p:oleObj name="Equation" r:id="rId24" imgW="507960" imgH="21564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880" y="4199048"/>
                        <a:ext cx="796171" cy="352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ktum 23"/>
          <p:cNvGraphicFramePr>
            <a:graphicFrameLocks noChangeAspect="1"/>
          </p:cNvGraphicFramePr>
          <p:nvPr>
            <p:extLst/>
          </p:nvPr>
        </p:nvGraphicFramePr>
        <p:xfrm>
          <a:off x="2137995" y="4552588"/>
          <a:ext cx="3838962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1" name="Equation" r:id="rId26" imgW="2438280" imgH="253800" progId="Equation.DSMT4">
                  <p:embed/>
                </p:oleObj>
              </mc:Choice>
              <mc:Fallback>
                <p:oleObj name="Equation" r:id="rId26" imgW="2438280" imgH="253800" progId="Equation.DSMT4">
                  <p:embed/>
                  <p:pic>
                    <p:nvPicPr>
                      <p:cNvPr id="24" name="Objektum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995" y="4552588"/>
                        <a:ext cx="3838962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églalap 24"/>
          <p:cNvSpPr/>
          <p:nvPr/>
        </p:nvSpPr>
        <p:spPr>
          <a:xfrm>
            <a:off x="1924582" y="856340"/>
            <a:ext cx="6674500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36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1. módszer – a közvetlen osztás módszere:</a:t>
            </a: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/14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83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915933"/>
            <a:ext cx="6674500" cy="899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36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u-HU" sz="1436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módszer – a határozatlan együtthatók módszere:</a:t>
            </a:r>
          </a:p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/>
          </p:nvPr>
        </p:nvGraphicFramePr>
        <p:xfrm>
          <a:off x="1988197" y="1633048"/>
          <a:ext cx="5478603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2" name="Equation" r:id="rId3" imgW="3479760" imgH="253800" progId="Equation.DSMT4">
                  <p:embed/>
                </p:oleObj>
              </mc:Choice>
              <mc:Fallback>
                <p:oleObj name="Equation" r:id="rId3" imgW="3479760" imgH="2538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197" y="1633048"/>
                        <a:ext cx="5478603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08986"/>
              </p:ext>
            </p:extLst>
          </p:nvPr>
        </p:nvGraphicFramePr>
        <p:xfrm>
          <a:off x="2043770" y="2067754"/>
          <a:ext cx="5295982" cy="457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3" name="Equation" r:id="rId5" imgW="3365280" imgH="279360" progId="Equation.DSMT4">
                  <p:embed/>
                </p:oleObj>
              </mc:Choice>
              <mc:Fallback>
                <p:oleObj name="Equation" r:id="rId5" imgW="3365280" imgH="27936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70" y="2067754"/>
                        <a:ext cx="5295982" cy="4572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424367"/>
              </p:ext>
            </p:extLst>
          </p:nvPr>
        </p:nvGraphicFramePr>
        <p:xfrm>
          <a:off x="2043770" y="2525642"/>
          <a:ext cx="5236860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tion" r:id="rId7" imgW="3327120" imgH="253800" progId="Equation.DSMT4">
                  <p:embed/>
                </p:oleObj>
              </mc:Choice>
              <mc:Fallback>
                <p:oleObj name="Equation" r:id="rId7" imgW="3327120" imgH="2538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70" y="2525642"/>
                        <a:ext cx="5236860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415373"/>
              </p:ext>
            </p:extLst>
          </p:nvPr>
        </p:nvGraphicFramePr>
        <p:xfrm>
          <a:off x="2129001" y="3106057"/>
          <a:ext cx="4235735" cy="1623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Equation" r:id="rId9" imgW="2692080" imgH="990360" progId="Equation.DSMT4">
                  <p:embed/>
                </p:oleObj>
              </mc:Choice>
              <mc:Fallback>
                <p:oleObj name="Equation" r:id="rId9" imgW="2692080" imgH="990360" progId="Equation.DSMT4">
                  <p:embed/>
                  <p:pic>
                    <p:nvPicPr>
                      <p:cNvPr id="7" name="Objektum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001" y="3106057"/>
                        <a:ext cx="4235735" cy="16238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/15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86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1282392"/>
            <a:ext cx="6674500" cy="4106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Igazoljuk, hogy  az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oszthat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ó a                    polinommal.</a:t>
            </a: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Megoldás:</a:t>
            </a:r>
          </a:p>
          <a:p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</a:p>
          <a:p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Mivel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   .  </a:t>
            </a:r>
          </a:p>
          <a:p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Kisz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ámítjuk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dirty="0" err="1">
                <a:latin typeface="Times New Roman" pitchFamily="18" charset="0"/>
                <a:cs typeface="Times New Roman" pitchFamily="18" charset="0"/>
              </a:rPr>
              <a:t>Hasonl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óan </a:t>
            </a: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Feladat: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981699"/>
              </p:ext>
            </p:extLst>
          </p:nvPr>
        </p:nvGraphicFramePr>
        <p:xfrm>
          <a:off x="4069956" y="1571462"/>
          <a:ext cx="1060247" cy="37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2" name="Equation" r:id="rId3" imgW="672840" imgH="228600" progId="Equation.DSMT4">
                  <p:embed/>
                </p:oleObj>
              </mc:Choice>
              <mc:Fallback>
                <p:oleObj name="Equation" r:id="rId3" imgW="672840" imgH="2286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956" y="1571462"/>
                        <a:ext cx="1060247" cy="374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312347"/>
              </p:ext>
            </p:extLst>
          </p:nvPr>
        </p:nvGraphicFramePr>
        <p:xfrm>
          <a:off x="4051152" y="1213901"/>
          <a:ext cx="3117680" cy="50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3" name="Equation" r:id="rId5" imgW="1981080" imgH="304560" progId="Equation.DSMT4">
                  <p:embed/>
                </p:oleObj>
              </mc:Choice>
              <mc:Fallback>
                <p:oleObj name="Equation" r:id="rId5" imgW="1981080" imgH="30456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152" y="1213901"/>
                        <a:ext cx="3117680" cy="50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079990"/>
              </p:ext>
            </p:extLst>
          </p:nvPr>
        </p:nvGraphicFramePr>
        <p:xfrm>
          <a:off x="2007435" y="2525374"/>
          <a:ext cx="5399773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4" name="Equation" r:id="rId7" imgW="3429000" imgH="253800" progId="Equation.DSMT4">
                  <p:embed/>
                </p:oleObj>
              </mc:Choice>
              <mc:Fallback>
                <p:oleObj name="Equation" r:id="rId7" imgW="3429000" imgH="2538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435" y="2525374"/>
                        <a:ext cx="5399773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032241"/>
              </p:ext>
            </p:extLst>
          </p:nvPr>
        </p:nvGraphicFramePr>
        <p:xfrm>
          <a:off x="2639706" y="2882527"/>
          <a:ext cx="2280779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5" name="Equation" r:id="rId9" imgW="1447560" imgH="253800" progId="Equation.DSMT4">
                  <p:embed/>
                </p:oleObj>
              </mc:Choice>
              <mc:Fallback>
                <p:oleObj name="Equation" r:id="rId9" imgW="1447560" imgH="2538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6" y="2882527"/>
                        <a:ext cx="2280779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338638"/>
              </p:ext>
            </p:extLst>
          </p:nvPr>
        </p:nvGraphicFramePr>
        <p:xfrm>
          <a:off x="2048060" y="3478463"/>
          <a:ext cx="5180367" cy="103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6" name="Equation" r:id="rId11" imgW="3288960" imgH="634680" progId="Equation.DSMT4">
                  <p:embed/>
                </p:oleObj>
              </mc:Choice>
              <mc:Fallback>
                <p:oleObj name="Equation" r:id="rId11" imgW="3288960" imgH="63468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60" y="3478463"/>
                        <a:ext cx="5180367" cy="103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930387"/>
              </p:ext>
            </p:extLst>
          </p:nvPr>
        </p:nvGraphicFramePr>
        <p:xfrm>
          <a:off x="3123683" y="4670338"/>
          <a:ext cx="1899775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7" name="Equation" r:id="rId13" imgW="1206360" imgH="253800" progId="Equation.DSMT4">
                  <p:embed/>
                </p:oleObj>
              </mc:Choice>
              <mc:Fallback>
                <p:oleObj name="Equation" r:id="rId13" imgW="1206360" imgH="25380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3683" y="4670338"/>
                        <a:ext cx="1899775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églalap 11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Összegzés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/16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94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1631057"/>
            <a:ext cx="6674500" cy="3506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A mai óra után: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megtudom határozni az osztási maradékot az osztás elvégzése nélkül;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tudok osztani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binommal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felismerem, hogy két polinom mikor osztható egymással;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meg tudom határozni a polinom együtthatóit adott feltételekből kiindulva;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 képes vagyok igazolni a polinomok oszthatóságát különböző esetekben;</a:t>
            </a:r>
          </a:p>
          <a:p>
            <a:endParaRPr lang="hu-HU" sz="1987" dirty="0"/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 </a:t>
            </a:r>
          </a:p>
        </p:txBody>
      </p:sp>
      <p:sp>
        <p:nvSpPr>
          <p:cNvPr id="6" name="Téglalap 5"/>
          <p:cNvSpPr/>
          <p:nvPr/>
        </p:nvSpPr>
        <p:spPr>
          <a:xfrm>
            <a:off x="2050707" y="982465"/>
            <a:ext cx="6674500" cy="80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 Összegzés:</a:t>
            </a:r>
            <a:endParaRPr lang="hu-HU" sz="2317" dirty="0"/>
          </a:p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  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Összegzés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ázi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/17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2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686207" y="1735346"/>
            <a:ext cx="7039001" cy="426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8364" indent="-378364">
              <a:buAutoNum type="arabicPeriod"/>
            </a:pP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Határozd meg                                polinomnak az            polinommal való osztási maradékát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</a:t>
            </a:r>
            <a:endParaRPr lang="hu-HU" sz="1655" dirty="0">
              <a:latin typeface="Times New Roman" pitchFamily="18" charset="0"/>
              <a:cs typeface="Times New Roman" pitchFamily="18" charset="0"/>
            </a:endParaRPr>
          </a:p>
          <a:p>
            <a:pPr marL="378364" indent="-378364">
              <a:buAutoNum type="arabicPeriod"/>
            </a:pP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Számítsd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       p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olinomnak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polinommal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ó osztási maradékát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</a:t>
            </a:r>
            <a:endParaRPr lang="hu-HU" sz="1655" dirty="0">
              <a:latin typeface="Times New Roman" pitchFamily="18" charset="0"/>
              <a:cs typeface="Times New Roman" pitchFamily="18" charset="0"/>
            </a:endParaRPr>
          </a:p>
          <a:p>
            <a:pPr marL="378364" indent="-378364">
              <a:buAutoNum type="arabicPeriod"/>
            </a:pP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Határozd meg az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655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komplex paramétert úgy, hogy  az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</a:p>
          <a:p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polinom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-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vel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ó osztási      </a:t>
            </a: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maradék 15 legyen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 </a:t>
            </a:r>
            <a:endParaRPr lang="hu-HU" sz="1655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4.    Határozzuk meg az  </a:t>
            </a:r>
            <a:r>
              <a:rPr lang="hu-HU" sz="1655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valós paramétert úgy, hogy az </a:t>
            </a: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 polinom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oszthat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ó legyen           -</a:t>
            </a:r>
            <a:r>
              <a:rPr lang="hu-HU" sz="1655" dirty="0" err="1">
                <a:latin typeface="Times New Roman" pitchFamily="18" charset="0"/>
                <a:cs typeface="Times New Roman" pitchFamily="18" charset="0"/>
              </a:rPr>
              <a:t>gyel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5.    Határozzuk meg az  </a:t>
            </a:r>
            <a:r>
              <a:rPr lang="hu-HU" sz="1655" i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és </a:t>
            </a:r>
            <a:r>
              <a:rPr lang="hu-HU" sz="1655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valós paraméterek értékét úgy, hogy az </a:t>
            </a: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polinom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oszthat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ó legyen az           </a:t>
            </a:r>
            <a:endParaRPr lang="en-US" sz="1655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polinommal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Igazold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hogy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az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polinom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55" dirty="0" err="1">
                <a:latin typeface="Times New Roman" pitchFamily="18" charset="0"/>
                <a:cs typeface="Times New Roman" pitchFamily="18" charset="0"/>
              </a:rPr>
              <a:t>oszthat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ó a 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r>
              <a:rPr lang="hu-HU" sz="1655" dirty="0">
                <a:latin typeface="Times New Roman" pitchFamily="18" charset="0"/>
                <a:cs typeface="Times New Roman" pitchFamily="18" charset="0"/>
              </a:rPr>
              <a:t>                        polinommal</a:t>
            </a:r>
            <a:r>
              <a:rPr lang="en-US" sz="1655" dirty="0">
                <a:latin typeface="Times New Roman" pitchFamily="18" charset="0"/>
                <a:cs typeface="Times New Roman" pitchFamily="18" charset="0"/>
              </a:rPr>
              <a:t>!</a:t>
            </a:r>
            <a:endParaRPr lang="hu-HU" sz="1655" dirty="0">
              <a:latin typeface="Times New Roman" pitchFamily="18" charset="0"/>
              <a:cs typeface="Times New Roman" pitchFamily="18" charset="0"/>
            </a:endParaRPr>
          </a:p>
          <a:p>
            <a:endParaRPr lang="hu-HU" sz="1655" dirty="0">
              <a:latin typeface="Times New Roman" pitchFamily="18" charset="0"/>
              <a:cs typeface="Times New Roman" pitchFamily="18" charset="0"/>
            </a:endParaRPr>
          </a:p>
          <a:p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076640" y="1094714"/>
            <a:ext cx="6674500" cy="80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317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hu-HU" sz="2317" b="1" dirty="0" err="1">
                <a:latin typeface="Times New Roman" pitchFamily="18" charset="0"/>
                <a:cs typeface="Times New Roman" pitchFamily="18" charset="0"/>
              </a:rPr>
              <a:t>ázi</a:t>
            </a:r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 feladat</a:t>
            </a:r>
            <a:endParaRPr lang="hu-HU" sz="2317" dirty="0"/>
          </a:p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  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758829"/>
              </p:ext>
            </p:extLst>
          </p:nvPr>
        </p:nvGraphicFramePr>
        <p:xfrm>
          <a:off x="3328166" y="1761405"/>
          <a:ext cx="1635698" cy="300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2" name="Equation" r:id="rId3" imgW="1295280" imgH="228600" progId="Equation.DSMT4">
                  <p:embed/>
                </p:oleObj>
              </mc:Choice>
              <mc:Fallback>
                <p:oleObj name="Equation" r:id="rId3" imgW="1295280" imgH="22860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166" y="1761405"/>
                        <a:ext cx="1635698" cy="300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045144"/>
              </p:ext>
            </p:extLst>
          </p:nvPr>
        </p:nvGraphicFramePr>
        <p:xfrm>
          <a:off x="2081931" y="3812909"/>
          <a:ext cx="3188624" cy="320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3" name="Equation" r:id="rId5" imgW="2628720" imgH="253800" progId="Equation.DSMT4">
                  <p:embed/>
                </p:oleObj>
              </mc:Choice>
              <mc:Fallback>
                <p:oleObj name="Equation" r:id="rId5" imgW="2628720" imgH="253800" progId="Equation.DSMT4">
                  <p:embed/>
                  <p:pic>
                    <p:nvPicPr>
                      <p:cNvPr id="12" name="Objektum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931" y="3812909"/>
                        <a:ext cx="3188624" cy="320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um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149952"/>
              </p:ext>
            </p:extLst>
          </p:nvPr>
        </p:nvGraphicFramePr>
        <p:xfrm>
          <a:off x="3502779" y="4762142"/>
          <a:ext cx="2772146" cy="384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4" name="Equation" r:id="rId7" imgW="2286000" imgH="304560" progId="Equation.DSMT4">
                  <p:embed/>
                </p:oleObj>
              </mc:Choice>
              <mc:Fallback>
                <p:oleObj name="Equation" r:id="rId7" imgW="2286000" imgH="304560" progId="Equation.DSMT4">
                  <p:embed/>
                  <p:pic>
                    <p:nvPicPr>
                      <p:cNvPr id="14" name="Objektum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779" y="4762142"/>
                        <a:ext cx="2772146" cy="3849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um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445084"/>
              </p:ext>
            </p:extLst>
          </p:nvPr>
        </p:nvGraphicFramePr>
        <p:xfrm>
          <a:off x="2103363" y="4304277"/>
          <a:ext cx="1709272" cy="290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5" name="Equation" r:id="rId9" imgW="1409400" imgH="228600" progId="Equation.DSMT4">
                  <p:embed/>
                </p:oleObj>
              </mc:Choice>
              <mc:Fallback>
                <p:oleObj name="Equation" r:id="rId9" imgW="1409400" imgH="228600" progId="Equation.DSMT4">
                  <p:embed/>
                  <p:pic>
                    <p:nvPicPr>
                      <p:cNvPr id="17" name="Objektum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363" y="4304277"/>
                        <a:ext cx="1709272" cy="290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um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654287"/>
              </p:ext>
            </p:extLst>
          </p:nvPr>
        </p:nvGraphicFramePr>
        <p:xfrm>
          <a:off x="2117403" y="5053150"/>
          <a:ext cx="815879" cy="290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6" name="Equation" r:id="rId11" imgW="672840" imgH="228600" progId="Equation.DSMT4">
                  <p:embed/>
                </p:oleObj>
              </mc:Choice>
              <mc:Fallback>
                <p:oleObj name="Equation" r:id="rId11" imgW="672840" imgH="228600" progId="Equation.DSMT4">
                  <p:embed/>
                  <p:pic>
                    <p:nvPicPr>
                      <p:cNvPr id="17" name="Objektum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403" y="5053150"/>
                        <a:ext cx="815879" cy="290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um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85091"/>
              </p:ext>
            </p:extLst>
          </p:nvPr>
        </p:nvGraphicFramePr>
        <p:xfrm>
          <a:off x="6299303" y="1766088"/>
          <a:ext cx="545233" cy="24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7" name="Equation" r:id="rId13" imgW="431640" imgH="190440" progId="Equation.DSMT4">
                  <p:embed/>
                </p:oleObj>
              </mc:Choice>
              <mc:Fallback>
                <p:oleObj name="Equation" r:id="rId13" imgW="431640" imgH="19044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303" y="1766088"/>
                        <a:ext cx="545233" cy="24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ktum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75"/>
              </p:ext>
            </p:extLst>
          </p:nvPr>
        </p:nvGraphicFramePr>
        <p:xfrm>
          <a:off x="3414427" y="2283630"/>
          <a:ext cx="2421358" cy="300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8" name="Equation" r:id="rId15" imgW="1917360" imgH="228600" progId="Equation.DSMT4">
                  <p:embed/>
                </p:oleObj>
              </mc:Choice>
              <mc:Fallback>
                <p:oleObj name="Equation" r:id="rId15" imgW="1917360" imgH="2286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427" y="2283630"/>
                        <a:ext cx="2421358" cy="300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ktum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051617"/>
              </p:ext>
            </p:extLst>
          </p:nvPr>
        </p:nvGraphicFramePr>
        <p:xfrm>
          <a:off x="7041730" y="2325673"/>
          <a:ext cx="448009" cy="216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9" name="Equation" r:id="rId17" imgW="355320" imgH="164880" progId="Equation.DSMT4">
                  <p:embed/>
                </p:oleObj>
              </mc:Choice>
              <mc:Fallback>
                <p:oleObj name="Equation" r:id="rId17" imgW="355320" imgH="164880" progId="Equation.DSMT4">
                  <p:embed/>
                  <p:pic>
                    <p:nvPicPr>
                      <p:cNvPr id="21" name="Objektum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1730" y="2325673"/>
                        <a:ext cx="448009" cy="216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ktum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252385"/>
              </p:ext>
            </p:extLst>
          </p:nvPr>
        </p:nvGraphicFramePr>
        <p:xfrm>
          <a:off x="5967677" y="3055852"/>
          <a:ext cx="495308" cy="216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0" name="Equation" r:id="rId19" imgW="393480" imgH="164880" progId="Equation.DSMT4">
                  <p:embed/>
                </p:oleObj>
              </mc:Choice>
              <mc:Fallback>
                <p:oleObj name="Equation" r:id="rId19" imgW="393480" imgH="16488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677" y="3055852"/>
                        <a:ext cx="495308" cy="216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ktum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104571"/>
              </p:ext>
            </p:extLst>
          </p:nvPr>
        </p:nvGraphicFramePr>
        <p:xfrm>
          <a:off x="2198018" y="3049047"/>
          <a:ext cx="2957395" cy="320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1" name="Equation" r:id="rId21" imgW="2438280" imgH="253800" progId="Equation.DSMT4">
                  <p:embed/>
                </p:oleObj>
              </mc:Choice>
              <mc:Fallback>
                <p:oleObj name="Equation" r:id="rId21" imgW="2438280" imgH="253800" progId="Equation.DSMT4">
                  <p:embed/>
                  <p:pic>
                    <p:nvPicPr>
                      <p:cNvPr id="14" name="Objektum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018" y="3049047"/>
                        <a:ext cx="2957395" cy="320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ktum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435697"/>
              </p:ext>
            </p:extLst>
          </p:nvPr>
        </p:nvGraphicFramePr>
        <p:xfrm>
          <a:off x="7407208" y="3812910"/>
          <a:ext cx="448009" cy="216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2" name="Equation" r:id="rId23" imgW="355320" imgH="164880" progId="Equation.DSMT4">
                  <p:embed/>
                </p:oleObj>
              </mc:Choice>
              <mc:Fallback>
                <p:oleObj name="Equation" r:id="rId23" imgW="355320" imgH="16488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7208" y="3812910"/>
                        <a:ext cx="448009" cy="216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ktum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35045"/>
              </p:ext>
            </p:extLst>
          </p:nvPr>
        </p:nvGraphicFramePr>
        <p:xfrm>
          <a:off x="6299302" y="4292879"/>
          <a:ext cx="1408407" cy="2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3" name="Equation" r:id="rId25" imgW="1117440" imgH="190440" progId="Equation.DSMT4">
                  <p:embed/>
                </p:oleObj>
              </mc:Choice>
              <mc:Fallback>
                <p:oleObj name="Equation" r:id="rId25" imgW="1117440" imgH="190440" progId="Equation.DSMT4">
                  <p:embed/>
                  <p:pic>
                    <p:nvPicPr>
                      <p:cNvPr id="26" name="Objektum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302" y="4292879"/>
                        <a:ext cx="1408407" cy="2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églalap 27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Házi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/18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24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878081" y="1869431"/>
            <a:ext cx="4946281" cy="550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159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hu-HU" sz="2979" b="1" dirty="0">
                <a:latin typeface="Times New Roman" pitchFamily="18" charset="0"/>
                <a:cs typeface="Times New Roman" pitchFamily="18" charset="0"/>
              </a:rPr>
              <a:t>Köszönöm a figyelmet</a:t>
            </a:r>
            <a:r>
              <a:rPr lang="en-US" sz="2979" b="1" dirty="0">
                <a:latin typeface="Times New Roman" pitchFamily="18" charset="0"/>
                <a:cs typeface="Times New Roman" pitchFamily="18" charset="0"/>
              </a:rPr>
              <a:t>!</a:t>
            </a:r>
            <a:endParaRPr lang="hu-HU" sz="2979" dirty="0"/>
          </a:p>
        </p:txBody>
      </p:sp>
      <p:sp>
        <p:nvSpPr>
          <p:cNvPr id="3" name="Téglalap 2"/>
          <p:cNvSpPr/>
          <p:nvPr/>
        </p:nvSpPr>
        <p:spPr>
          <a:xfrm>
            <a:off x="3004207" y="3479904"/>
            <a:ext cx="4946281" cy="755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36" b="1" dirty="0">
                <a:latin typeface="Times New Roman" pitchFamily="18" charset="0"/>
                <a:cs typeface="Times New Roman" pitchFamily="18" charset="0"/>
              </a:rPr>
              <a:t> Mátéfi István</a:t>
            </a:r>
          </a:p>
          <a:p>
            <a:pPr algn="ctr"/>
            <a:r>
              <a:rPr lang="hu-HU" sz="1436" b="1" dirty="0">
                <a:latin typeface="Times New Roman" pitchFamily="18" charset="0"/>
                <a:cs typeface="Times New Roman" pitchFamily="18" charset="0"/>
              </a:rPr>
              <a:t>a marosvásárhelyi Bolyai Farkas Elméleti Líceum matematika tanára</a:t>
            </a:r>
            <a:endParaRPr lang="hu-HU" sz="1436" dirty="0"/>
          </a:p>
        </p:txBody>
      </p:sp>
    </p:spTree>
    <p:extLst>
      <p:ext uri="{BB962C8B-B14F-4D97-AF65-F5344CB8AC3E}">
        <p14:creationId xmlns:p14="http://schemas.microsoft.com/office/powerpoint/2010/main" val="290054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1571463"/>
            <a:ext cx="6674500" cy="3039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 Adottak az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és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polinomok.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a) Határozzuk meg az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 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szabadtagját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b) Igazoljuk, hogy az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polinom együtthatóinak összege egy négyzetszám.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c) Határozzuk meg az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polinomnak a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polinommal való osztási maradékát.</a:t>
            </a: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Érettségi feladat: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/>
          </p:nvPr>
        </p:nvGraphicFramePr>
        <p:xfrm>
          <a:off x="5976955" y="1792965"/>
          <a:ext cx="1639640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4" name="Equation" r:id="rId3" imgW="1041120" imgH="228600" progId="Equation.DSMT4">
                  <p:embed/>
                </p:oleObj>
              </mc:Choice>
              <mc:Fallback>
                <p:oleObj name="Equation" r:id="rId3" imgW="1041120" imgH="2286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55" y="1792965"/>
                        <a:ext cx="1639640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028416"/>
              </p:ext>
            </p:extLst>
          </p:nvPr>
        </p:nvGraphicFramePr>
        <p:xfrm>
          <a:off x="3116457" y="1750920"/>
          <a:ext cx="2359609" cy="45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5" imgW="1498320" imgH="279360" progId="Equation.DSMT4">
                  <p:embed/>
                </p:oleObj>
              </mc:Choice>
              <mc:Fallback>
                <p:oleObj name="Equation" r:id="rId5" imgW="1498320" imgH="27936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57" y="1750920"/>
                        <a:ext cx="2359609" cy="45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Érettségi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/2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2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1571464"/>
            <a:ext cx="6674500" cy="3473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 Adottak az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és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polinomok.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a) Határozzuk meg az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 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szabadtagját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b="1" dirty="0" err="1">
                <a:latin typeface="Times New Roman" pitchFamily="18" charset="0"/>
                <a:cs typeface="Times New Roman" pitchFamily="18" charset="0"/>
              </a:rPr>
              <a:t>Megold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ás: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Az polinom algebrai alakja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Kiszámítva az                                           értéket megkapjuk az   polinom szabadtagját.  Tehát a szabadtag                      .</a:t>
            </a: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Érettségi feladat: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/>
          </p:nvPr>
        </p:nvGraphicFramePr>
        <p:xfrm>
          <a:off x="5976955" y="1792965"/>
          <a:ext cx="1639640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7" name="Equation" r:id="rId3" imgW="1041120" imgH="228600" progId="Equation.DSMT4">
                  <p:embed/>
                </p:oleObj>
              </mc:Choice>
              <mc:Fallback>
                <p:oleObj name="Equation" r:id="rId3" imgW="1041120" imgH="2286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55" y="1792965"/>
                        <a:ext cx="1639640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/>
          </p:nvPr>
        </p:nvGraphicFramePr>
        <p:xfrm>
          <a:off x="3140598" y="1768472"/>
          <a:ext cx="2359609" cy="45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8" name="Equation" r:id="rId5" imgW="1498320" imgH="279360" progId="Equation.DSMT4">
                  <p:embed/>
                </p:oleObj>
              </mc:Choice>
              <mc:Fallback>
                <p:oleObj name="Equation" r:id="rId5" imgW="1498320" imgH="27936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598" y="1768472"/>
                        <a:ext cx="2359609" cy="45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2594"/>
              </p:ext>
            </p:extLst>
          </p:nvPr>
        </p:nvGraphicFramePr>
        <p:xfrm>
          <a:off x="4904270" y="3299682"/>
          <a:ext cx="3539413" cy="39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9" name="Equation" r:id="rId7" imgW="2247840" imgH="241200" progId="Equation.DSMT4">
                  <p:embed/>
                </p:oleObj>
              </mc:Choice>
              <mc:Fallback>
                <p:oleObj name="Equation" r:id="rId7" imgW="2247840" imgH="24120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270" y="3299682"/>
                        <a:ext cx="3539413" cy="39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436033"/>
              </p:ext>
            </p:extLst>
          </p:nvPr>
        </p:nvGraphicFramePr>
        <p:xfrm>
          <a:off x="3542708" y="3657243"/>
          <a:ext cx="2619744" cy="45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0" name="Equation" r:id="rId9" imgW="1663560" imgH="279360" progId="Equation.DSMT4">
                  <p:embed/>
                </p:oleObj>
              </mc:Choice>
              <mc:Fallback>
                <p:oleObj name="Equation" r:id="rId9" imgW="1663560" imgH="279360" progId="Equation.DSMT4">
                  <p:embed/>
                  <p:pic>
                    <p:nvPicPr>
                      <p:cNvPr id="9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2708" y="3657243"/>
                        <a:ext cx="2619744" cy="45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/>
          </p:nvPr>
        </p:nvGraphicFramePr>
        <p:xfrm>
          <a:off x="6245426" y="3976910"/>
          <a:ext cx="1280968" cy="39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1" name="Equation" r:id="rId11" imgW="812520" imgH="241200" progId="Equation.DSMT4">
                  <p:embed/>
                </p:oleObj>
              </mc:Choice>
              <mc:Fallback>
                <p:oleObj name="Equation" r:id="rId11" imgW="812520" imgH="24120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426" y="3976910"/>
                        <a:ext cx="1280968" cy="39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Érettségi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/3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84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24582" y="1392683"/>
            <a:ext cx="6674500" cy="3686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 Adottak az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és 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polinomok.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b) Igazoljuk, hogy az </a:t>
            </a:r>
            <a:r>
              <a:rPr lang="en-US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polinom együtthatóinak összege egy négyzetszám.</a:t>
            </a:r>
          </a:p>
          <a:p>
            <a:r>
              <a:rPr lang="en-US" sz="1987" b="1" dirty="0" err="1" smtClean="0">
                <a:latin typeface="Times New Roman" pitchFamily="18" charset="0"/>
                <a:cs typeface="Times New Roman" pitchFamily="18" charset="0"/>
              </a:rPr>
              <a:t>Megold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ás: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Felhasználjuk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 algebrai alakját 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                                   , kiszámítjuk 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értékét és megkapjuk az 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polinom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együtthatóinak összegét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Alkalmazva a gondolatmenetet kapjuk, hogy</a:t>
            </a:r>
            <a:r>
              <a:rPr lang="hu-HU" sz="1987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Érettségi feladat: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/>
          </p:nvPr>
        </p:nvGraphicFramePr>
        <p:xfrm>
          <a:off x="5976955" y="1375809"/>
          <a:ext cx="1639640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1" name="Equation" r:id="rId3" imgW="1041120" imgH="228600" progId="Equation.DSMT4">
                  <p:embed/>
                </p:oleObj>
              </mc:Choice>
              <mc:Fallback>
                <p:oleObj name="Equation" r:id="rId3" imgW="1041120" imgH="2286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55" y="1375809"/>
                        <a:ext cx="1639640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um 19"/>
          <p:cNvGraphicFramePr>
            <a:graphicFrameLocks noChangeAspect="1"/>
          </p:cNvGraphicFramePr>
          <p:nvPr>
            <p:extLst/>
          </p:nvPr>
        </p:nvGraphicFramePr>
        <p:xfrm>
          <a:off x="3235644" y="1357628"/>
          <a:ext cx="2359609" cy="45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2" name="Equation" r:id="rId5" imgW="1498320" imgH="279360" progId="Equation.DSMT4">
                  <p:embed/>
                </p:oleObj>
              </mc:Choice>
              <mc:Fallback>
                <p:oleObj name="Equation" r:id="rId5" imgW="1498320" imgH="27936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644" y="1357628"/>
                        <a:ext cx="2359609" cy="45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700647"/>
              </p:ext>
            </p:extLst>
          </p:nvPr>
        </p:nvGraphicFramePr>
        <p:xfrm>
          <a:off x="2222242" y="3276677"/>
          <a:ext cx="3539413" cy="39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3" name="Equation" r:id="rId7" imgW="2247840" imgH="241200" progId="Equation.DSMT4">
                  <p:embed/>
                </p:oleObj>
              </mc:Choice>
              <mc:Fallback>
                <p:oleObj name="Equation" r:id="rId7" imgW="2247840" imgH="24120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42" y="3276677"/>
                        <a:ext cx="3539413" cy="39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848989"/>
              </p:ext>
            </p:extLst>
          </p:nvPr>
        </p:nvGraphicFramePr>
        <p:xfrm>
          <a:off x="2162958" y="3600127"/>
          <a:ext cx="3838962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4" name="Equation" r:id="rId9" imgW="2438280" imgH="253800" progId="Equation.DSMT4">
                  <p:embed/>
                </p:oleObj>
              </mc:Choice>
              <mc:Fallback>
                <p:oleObj name="Equation" r:id="rId9" imgW="2438280" imgH="253800" progId="Equation.DSMT4">
                  <p:embed/>
                  <p:pic>
                    <p:nvPicPr>
                      <p:cNvPr id="9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958" y="3600127"/>
                        <a:ext cx="3838962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29834"/>
              </p:ext>
            </p:extLst>
          </p:nvPr>
        </p:nvGraphicFramePr>
        <p:xfrm>
          <a:off x="2222242" y="4653774"/>
          <a:ext cx="3277965" cy="458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5" name="Equation" r:id="rId11" imgW="2082600" imgH="279360" progId="Equation.DSMT4">
                  <p:embed/>
                </p:oleObj>
              </mc:Choice>
              <mc:Fallback>
                <p:oleObj name="Equation" r:id="rId11" imgW="2082600" imgH="27936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42" y="4653774"/>
                        <a:ext cx="3277965" cy="458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Érettségi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/4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94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10233" y="1289358"/>
            <a:ext cx="6688849" cy="4403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endParaRPr lang="hu-HU" sz="1987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en-US" sz="1987" b="1" dirty="0" err="1" smtClean="0">
                <a:latin typeface="Times New Roman" pitchFamily="18" charset="0"/>
                <a:cs typeface="Times New Roman" pitchFamily="18" charset="0"/>
              </a:rPr>
              <a:t>Megold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ás: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 maradékos osztás tételéből kapjuk, hogy:</a:t>
            </a:r>
          </a:p>
          <a:p>
            <a:pPr>
              <a:spcAft>
                <a:spcPts val="497"/>
              </a:spcAft>
            </a:pP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Mivel                                                                           , 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legyen                    .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Fentiek alapján                                                 .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 két polinom egyenlőségéből </a:t>
            </a:r>
          </a:p>
          <a:p>
            <a:pPr>
              <a:spcAft>
                <a:spcPts val="497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Felírhatjuk az  egyenletrendszert:</a:t>
            </a:r>
          </a:p>
          <a:p>
            <a:pPr>
              <a:spcAft>
                <a:spcPts val="497"/>
              </a:spcAft>
            </a:pP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en-US" sz="1987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18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012453" y="847885"/>
            <a:ext cx="6688849" cy="80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dirty="0">
                <a:latin typeface="Times New Roman" pitchFamily="18" charset="0"/>
                <a:cs typeface="Times New Roman" pitchFamily="18" charset="0"/>
              </a:rPr>
              <a:t>Adatok:                                 ,                      .</a:t>
            </a:r>
          </a:p>
          <a:p>
            <a:r>
              <a:rPr lang="hu-HU" sz="2317" dirty="0">
                <a:latin typeface="Times New Roman" pitchFamily="18" charset="0"/>
                <a:cs typeface="Times New Roman" pitchFamily="18" charset="0"/>
              </a:rPr>
              <a:t>Ismeretlen: a maradék.</a:t>
            </a:r>
          </a:p>
        </p:txBody>
      </p:sp>
      <p:sp>
        <p:nvSpPr>
          <p:cNvPr id="7" name="Téglalap 6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485488"/>
              </p:ext>
            </p:extLst>
          </p:nvPr>
        </p:nvGraphicFramePr>
        <p:xfrm>
          <a:off x="2460925" y="2704421"/>
          <a:ext cx="3258256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2" name="Equation" r:id="rId4" imgW="2070000" imgH="253800" progId="Equation.DSMT4">
                  <p:embed/>
                </p:oleObj>
              </mc:Choice>
              <mc:Fallback>
                <p:oleObj name="Equation" r:id="rId4" imgW="2070000" imgH="25380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925" y="2704421"/>
                        <a:ext cx="3258256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341439"/>
              </p:ext>
            </p:extLst>
          </p:nvPr>
        </p:nvGraphicFramePr>
        <p:xfrm>
          <a:off x="2639708" y="3061985"/>
          <a:ext cx="4637761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3" name="Equation" r:id="rId6" imgW="2946240" imgH="253800" progId="Equation.DSMT4">
                  <p:embed/>
                </p:oleObj>
              </mc:Choice>
              <mc:Fallback>
                <p:oleObj name="Equation" r:id="rId6" imgW="2946240" imgH="2538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8" y="3061985"/>
                        <a:ext cx="4637761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630697"/>
              </p:ext>
            </p:extLst>
          </p:nvPr>
        </p:nvGraphicFramePr>
        <p:xfrm>
          <a:off x="2818487" y="3484765"/>
          <a:ext cx="1060247" cy="291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4" name="Equation" r:id="rId8" imgW="672840" imgH="177480" progId="Equation.DSMT4">
                  <p:embed/>
                </p:oleObj>
              </mc:Choice>
              <mc:Fallback>
                <p:oleObj name="Equation" r:id="rId8" imgW="672840" imgH="177480" progId="Equation.DSMT4">
                  <p:embed/>
                  <p:pic>
                    <p:nvPicPr>
                      <p:cNvPr id="9" name="Objektum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8487" y="3484765"/>
                        <a:ext cx="1060247" cy="2916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471264"/>
              </p:ext>
            </p:extLst>
          </p:nvPr>
        </p:nvGraphicFramePr>
        <p:xfrm>
          <a:off x="3593207" y="3777111"/>
          <a:ext cx="2978414" cy="41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5" name="Equation" r:id="rId10" imgW="1892160" imgH="253800" progId="Equation.DSMT4">
                  <p:embed/>
                </p:oleObj>
              </mc:Choice>
              <mc:Fallback>
                <p:oleObj name="Equation" r:id="rId10" imgW="1892160" imgH="25380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207" y="3777111"/>
                        <a:ext cx="2978414" cy="41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493315"/>
              </p:ext>
            </p:extLst>
          </p:nvPr>
        </p:nvGraphicFramePr>
        <p:xfrm>
          <a:off x="5097398" y="4133994"/>
          <a:ext cx="3620870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6" name="Equation" r:id="rId12" imgW="2298600" imgH="253800" progId="Equation.DSMT4">
                  <p:embed/>
                </p:oleObj>
              </mc:Choice>
              <mc:Fallback>
                <p:oleObj name="Equation" r:id="rId12" imgW="2298600" imgH="253800" progId="Equation.DSMT4">
                  <p:embed/>
                  <p:pic>
                    <p:nvPicPr>
                      <p:cNvPr id="11" name="Objektum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398" y="4133994"/>
                        <a:ext cx="3620870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329602"/>
              </p:ext>
            </p:extLst>
          </p:nvPr>
        </p:nvGraphicFramePr>
        <p:xfrm>
          <a:off x="1984175" y="4934558"/>
          <a:ext cx="4761260" cy="748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7" name="Equation" r:id="rId14" imgW="3022560" imgH="457200" progId="Equation.DSMT4">
                  <p:embed/>
                </p:oleObj>
              </mc:Choice>
              <mc:Fallback>
                <p:oleObj name="Equation" r:id="rId14" imgW="3022560" imgH="457200" progId="Equation.DSMT4">
                  <p:embed/>
                  <p:pic>
                    <p:nvPicPr>
                      <p:cNvPr id="12" name="Objektum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175" y="4934558"/>
                        <a:ext cx="4761260" cy="7488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959067"/>
              </p:ext>
            </p:extLst>
          </p:nvPr>
        </p:nvGraphicFramePr>
        <p:xfrm>
          <a:off x="3081005" y="856337"/>
          <a:ext cx="2359609" cy="458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8" name="Equation" r:id="rId16" imgW="1498320" imgH="279360" progId="Equation.DSMT4">
                  <p:embed/>
                </p:oleObj>
              </mc:Choice>
              <mc:Fallback>
                <p:oleObj name="Equation" r:id="rId16" imgW="1498320" imgH="279360" progId="Equation.DSMT4">
                  <p:embed/>
                  <p:pic>
                    <p:nvPicPr>
                      <p:cNvPr id="20" name="Objektum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005" y="856337"/>
                        <a:ext cx="2359609" cy="458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384991"/>
              </p:ext>
            </p:extLst>
          </p:nvPr>
        </p:nvGraphicFramePr>
        <p:xfrm>
          <a:off x="5529192" y="899060"/>
          <a:ext cx="1639640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9" name="Equation" r:id="rId18" imgW="1041120" imgH="228600" progId="Equation.DSMT4">
                  <p:embed/>
                </p:oleObj>
              </mc:Choice>
              <mc:Fallback>
                <p:oleObj name="Equation" r:id="rId18" imgW="1041120" imgH="228600" progId="Equation.DSMT4">
                  <p:embed/>
                  <p:pic>
                    <p:nvPicPr>
                      <p:cNvPr id="19" name="Objektum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192" y="899060"/>
                        <a:ext cx="1639640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églalap 14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Érettségi 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Polinom o</a:t>
            </a:r>
            <a:r>
              <a:rPr lang="en-US" sz="1324" b="1" dirty="0" err="1">
                <a:latin typeface="Times New Roman" pitchFamily="18" charset="0"/>
                <a:cs typeface="Times New Roman" pitchFamily="18" charset="0"/>
              </a:rPr>
              <a:t>szt</a:t>
            </a:r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ása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 X-a-val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/5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Polinomok  osztása          alakú </a:t>
            </a:r>
            <a:r>
              <a:rPr lang="hu-HU" sz="2317" b="1" dirty="0" err="1">
                <a:latin typeface="Times New Roman" pitchFamily="18" charset="0"/>
                <a:cs typeface="Times New Roman" pitchFamily="18" charset="0"/>
              </a:rPr>
              <a:t>binommal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571464"/>
            <a:ext cx="6793687" cy="4026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Tétel</a:t>
            </a:r>
          </a:p>
          <a:p>
            <a:pPr>
              <a:spcAft>
                <a:spcPts val="247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Bármely          , polinomnak az            elsőfokú polinommal való osztási  maradéka                .</a:t>
            </a: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Példa: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Az                                                      polinomnak az       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binommal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osztási maradéka: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 ,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eh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át                                                 .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en-US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723899"/>
              </p:ext>
            </p:extLst>
          </p:nvPr>
        </p:nvGraphicFramePr>
        <p:xfrm>
          <a:off x="2937676" y="2148310"/>
          <a:ext cx="600413" cy="33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9" name="Equation" r:id="rId3" imgW="380880" imgH="203040" progId="Equation.DSMT4">
                  <p:embed/>
                </p:oleObj>
              </mc:Choice>
              <mc:Fallback>
                <p:oleObj name="Equation" r:id="rId3" imgW="380880" imgH="203040" progId="Equation.DSMT4">
                  <p:embed/>
                  <p:pic>
                    <p:nvPicPr>
                      <p:cNvPr id="0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676" y="2148310"/>
                        <a:ext cx="600413" cy="332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796755"/>
              </p:ext>
            </p:extLst>
          </p:nvPr>
        </p:nvGraphicFramePr>
        <p:xfrm>
          <a:off x="5261832" y="2169331"/>
          <a:ext cx="618807" cy="290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0" name="Equation" r:id="rId5" imgW="393480" imgH="177480" progId="Equation.DSMT4">
                  <p:embed/>
                </p:oleObj>
              </mc:Choice>
              <mc:Fallback>
                <p:oleObj name="Equation" r:id="rId5" imgW="393480" imgH="17748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1832" y="2169331"/>
                        <a:ext cx="618807" cy="2903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94222"/>
              </p:ext>
            </p:extLst>
          </p:nvPr>
        </p:nvGraphicFramePr>
        <p:xfrm>
          <a:off x="2341737" y="3299682"/>
          <a:ext cx="3321320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1" name="Equation" r:id="rId7" imgW="2108160" imgH="253800" progId="Equation.DSMT4">
                  <p:embed/>
                </p:oleObj>
              </mc:Choice>
              <mc:Fallback>
                <p:oleObj name="Equation" r:id="rId7" imgW="2108160" imgH="2538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737" y="3299682"/>
                        <a:ext cx="3321320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631034"/>
              </p:ext>
            </p:extLst>
          </p:nvPr>
        </p:nvGraphicFramePr>
        <p:xfrm>
          <a:off x="2520746" y="3887798"/>
          <a:ext cx="3159721" cy="331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2" name="Equation" r:id="rId9" imgW="2006280" imgH="203040" progId="Equation.DSMT4">
                  <p:embed/>
                </p:oleObj>
              </mc:Choice>
              <mc:Fallback>
                <p:oleObj name="Equation" r:id="rId9" imgW="2006280" imgH="20304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746" y="3887798"/>
                        <a:ext cx="3159721" cy="33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228304"/>
              </p:ext>
            </p:extLst>
          </p:nvPr>
        </p:nvGraphicFramePr>
        <p:xfrm>
          <a:off x="3906613" y="2405775"/>
          <a:ext cx="938063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3" name="Equation" r:id="rId11" imgW="596880" imgH="253800" progId="Equation.DSMT4">
                  <p:embed/>
                </p:oleObj>
              </mc:Choice>
              <mc:Fallback>
                <p:oleObj name="Equation" r:id="rId11" imgW="596880" imgH="2538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613" y="2405775"/>
                        <a:ext cx="938063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00776"/>
              </p:ext>
            </p:extLst>
          </p:nvPr>
        </p:nvGraphicFramePr>
        <p:xfrm>
          <a:off x="4427520" y="925715"/>
          <a:ext cx="639827" cy="311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4" name="Equation" r:id="rId13" imgW="406080" imgH="190440" progId="Equation.DSMT4">
                  <p:embed/>
                </p:oleObj>
              </mc:Choice>
              <mc:Fallback>
                <p:oleObj name="Equation" r:id="rId13" imgW="406080" imgH="19044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20" y="925715"/>
                        <a:ext cx="639827" cy="311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ktum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33204"/>
              </p:ext>
            </p:extLst>
          </p:nvPr>
        </p:nvGraphicFramePr>
        <p:xfrm>
          <a:off x="7228425" y="3308873"/>
          <a:ext cx="620120" cy="2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5" name="Equation" r:id="rId15" imgW="393480" imgH="164880" progId="Equation.DSMT4">
                  <p:embed/>
                </p:oleObj>
              </mc:Choice>
              <mc:Fallback>
                <p:oleObj name="Equation" r:id="rId15" imgW="393480" imgH="164880" progId="Equation.DSMT4">
                  <p:embed/>
                  <p:pic>
                    <p:nvPicPr>
                      <p:cNvPr id="7" name="Objektum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8425" y="3308873"/>
                        <a:ext cx="620120" cy="2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ktum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00618"/>
              </p:ext>
            </p:extLst>
          </p:nvPr>
        </p:nvGraphicFramePr>
        <p:xfrm>
          <a:off x="5440613" y="3597652"/>
          <a:ext cx="919669" cy="413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6" name="Equation" r:id="rId17" imgW="583920" imgH="253800" progId="Equation.DSMT4">
                  <p:embed/>
                </p:oleObj>
              </mc:Choice>
              <mc:Fallback>
                <p:oleObj name="Equation" r:id="rId17" imgW="583920" imgH="253800" progId="Equation.DSMT4">
                  <p:embed/>
                  <p:pic>
                    <p:nvPicPr>
                      <p:cNvPr id="7" name="Objektum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613" y="3597652"/>
                        <a:ext cx="919669" cy="4138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églalap 15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Polinom o</a:t>
            </a:r>
            <a:r>
              <a:rPr lang="en-US" sz="1324" b="1" dirty="0" err="1">
                <a:latin typeface="Times New Roman" pitchFamily="18" charset="0"/>
                <a:cs typeface="Times New Roman" pitchFamily="18" charset="0"/>
              </a:rPr>
              <a:t>szt</a:t>
            </a:r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ása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 X-a-val 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Horner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 –séma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/6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07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317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Horner</a:t>
            </a:r>
            <a:r>
              <a:rPr lang="hu-HU" sz="231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-séma</a:t>
            </a:r>
            <a:endParaRPr lang="hu-HU" sz="2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571463"/>
            <a:ext cx="6793687" cy="4085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Egy polinom             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osztásakor legtöbbször nem csak a maradékra, hanem a hányadosra is szükségünk van.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hányados meghatározására szolgál a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Horner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-séma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Példa: </a:t>
            </a:r>
          </a:p>
          <a:p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Határozzuk meg az                                                                                                                           polinomnak az             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binommal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osztási hányadosát és maradékát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en-US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698890"/>
              </p:ext>
            </p:extLst>
          </p:nvPr>
        </p:nvGraphicFramePr>
        <p:xfrm>
          <a:off x="3481389" y="1859749"/>
          <a:ext cx="618806" cy="290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" name="Equation" r:id="rId3" imgW="393480" imgH="177480" progId="Equation.DSMT4">
                  <p:embed/>
                </p:oleObj>
              </mc:Choice>
              <mc:Fallback>
                <p:oleObj name="Equation" r:id="rId3" imgW="393480" imgH="17748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9" y="1859749"/>
                        <a:ext cx="618806" cy="2903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320903"/>
              </p:ext>
            </p:extLst>
          </p:nvPr>
        </p:nvGraphicFramePr>
        <p:xfrm>
          <a:off x="4026292" y="3314683"/>
          <a:ext cx="3321320" cy="41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" name="Equation" r:id="rId5" imgW="2108160" imgH="253800" progId="Equation.DSMT4">
                  <p:embed/>
                </p:oleObj>
              </mc:Choice>
              <mc:Fallback>
                <p:oleObj name="Equation" r:id="rId5" imgW="2108160" imgH="2538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6292" y="3314683"/>
                        <a:ext cx="3321320" cy="4151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ktum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327085"/>
              </p:ext>
            </p:extLst>
          </p:nvPr>
        </p:nvGraphicFramePr>
        <p:xfrm>
          <a:off x="3593206" y="3685882"/>
          <a:ext cx="620120" cy="2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" name="Equation" r:id="rId7" imgW="393480" imgH="164880" progId="Equation.DSMT4">
                  <p:embed/>
                </p:oleObj>
              </mc:Choice>
              <mc:Fallback>
                <p:oleObj name="Equation" r:id="rId7" imgW="393480" imgH="16488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206" y="3685882"/>
                        <a:ext cx="620120" cy="2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églalap 7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Horner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-séma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/7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0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864989" y="1434974"/>
            <a:ext cx="6336687" cy="5290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1987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87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987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i="1" dirty="0">
                <a:cs typeface="Times New Roman" pitchFamily="18" charset="0"/>
              </a:rPr>
              <a:t>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19930" y="260624"/>
            <a:ext cx="152895" cy="297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5676" tIns="37837" rIns="75676" bIns="37837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 sz="1436"/>
          </a:p>
        </p:txBody>
      </p:sp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815062" y="915280"/>
            <a:ext cx="6674500" cy="39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98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Megoldás</a:t>
            </a:r>
            <a:r>
              <a:rPr lang="en-US" sz="198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sz="198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4" name="Táblázat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55400"/>
              </p:ext>
            </p:extLst>
          </p:nvPr>
        </p:nvGraphicFramePr>
        <p:xfrm>
          <a:off x="1745804" y="1789328"/>
          <a:ext cx="6972467" cy="2404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924">
                  <a:extLst>
                    <a:ext uri="{9D8B030D-6E8A-4147-A177-3AD203B41FA5}">
                      <a16:colId xmlns:a16="http://schemas.microsoft.com/office/drawing/2014/main" val="2023366599"/>
                    </a:ext>
                  </a:extLst>
                </a:gridCol>
                <a:gridCol w="858324">
                  <a:extLst>
                    <a:ext uri="{9D8B030D-6E8A-4147-A177-3AD203B41FA5}">
                      <a16:colId xmlns:a16="http://schemas.microsoft.com/office/drawing/2014/main" val="1184654924"/>
                    </a:ext>
                  </a:extLst>
                </a:gridCol>
                <a:gridCol w="1296931">
                  <a:extLst>
                    <a:ext uri="{9D8B030D-6E8A-4147-A177-3AD203B41FA5}">
                      <a16:colId xmlns:a16="http://schemas.microsoft.com/office/drawing/2014/main" val="809883703"/>
                    </a:ext>
                  </a:extLst>
                </a:gridCol>
                <a:gridCol w="1542190">
                  <a:extLst>
                    <a:ext uri="{9D8B030D-6E8A-4147-A177-3AD203B41FA5}">
                      <a16:colId xmlns:a16="http://schemas.microsoft.com/office/drawing/2014/main" val="4269002039"/>
                    </a:ext>
                  </a:extLst>
                </a:gridCol>
                <a:gridCol w="1280309">
                  <a:extLst>
                    <a:ext uri="{9D8B030D-6E8A-4147-A177-3AD203B41FA5}">
                      <a16:colId xmlns:a16="http://schemas.microsoft.com/office/drawing/2014/main" val="37841199"/>
                    </a:ext>
                  </a:extLst>
                </a:gridCol>
                <a:gridCol w="1422789">
                  <a:extLst>
                    <a:ext uri="{9D8B030D-6E8A-4147-A177-3AD203B41FA5}">
                      <a16:colId xmlns:a16="http://schemas.microsoft.com/office/drawing/2014/main" val="2047653082"/>
                    </a:ext>
                  </a:extLst>
                </a:gridCol>
              </a:tblGrid>
              <a:tr h="480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47745"/>
                  </a:ext>
                </a:extLst>
              </a:tr>
              <a:tr h="480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17424"/>
                  </a:ext>
                </a:extLst>
              </a:tr>
              <a:tr h="480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445562"/>
                  </a:ext>
                </a:extLst>
              </a:tr>
              <a:tr h="480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163565"/>
                  </a:ext>
                </a:extLst>
              </a:tr>
              <a:tr h="480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</a:rPr>
                        <a:t> </a:t>
                      </a:r>
                      <a:endParaRPr lang="hu-H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62024"/>
                  </a:ext>
                </a:extLst>
              </a:tr>
            </a:tbl>
          </a:graphicData>
        </a:graphic>
      </p:graphicFrame>
      <p:graphicFrame>
        <p:nvGraphicFramePr>
          <p:cNvPr id="85" name="Objektum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765410"/>
              </p:ext>
            </p:extLst>
          </p:nvPr>
        </p:nvGraphicFramePr>
        <p:xfrm>
          <a:off x="3711284" y="1857339"/>
          <a:ext cx="358672" cy="31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6" name="Equation" r:id="rId3" imgW="228600" imgH="190440" progId="Equation.DSMT4">
                  <p:embed/>
                </p:oleObj>
              </mc:Choice>
              <mc:Fallback>
                <p:oleObj name="Equation" r:id="rId3" imgW="228600" imgH="19044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284" y="1857339"/>
                        <a:ext cx="358672" cy="310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ktum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975273"/>
              </p:ext>
            </p:extLst>
          </p:nvPr>
        </p:nvGraphicFramePr>
        <p:xfrm>
          <a:off x="2699425" y="1857339"/>
          <a:ext cx="358671" cy="31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7" name="Equation" r:id="rId5" imgW="228600" imgH="190440" progId="Equation.DSMT4">
                  <p:embed/>
                </p:oleObj>
              </mc:Choice>
              <mc:Fallback>
                <p:oleObj name="Equation" r:id="rId5" imgW="228600" imgH="190440" progId="Equation.DSMT4">
                  <p:embed/>
                  <p:pic>
                    <p:nvPicPr>
                      <p:cNvPr id="85" name="Objektum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425" y="1857339"/>
                        <a:ext cx="358671" cy="310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ktum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599650"/>
              </p:ext>
            </p:extLst>
          </p:nvPr>
        </p:nvGraphicFramePr>
        <p:xfrm>
          <a:off x="5081940" y="1856028"/>
          <a:ext cx="358672" cy="311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8" name="Equation" r:id="rId7" imgW="228600" imgH="190440" progId="Equation.DSMT4">
                  <p:embed/>
                </p:oleObj>
              </mc:Choice>
              <mc:Fallback>
                <p:oleObj name="Equation" r:id="rId7" imgW="228600" imgH="190440" progId="Equation.DSMT4">
                  <p:embed/>
                  <p:pic>
                    <p:nvPicPr>
                      <p:cNvPr id="85" name="Objektum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940" y="1856028"/>
                        <a:ext cx="358672" cy="3113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ktum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164457"/>
              </p:ext>
            </p:extLst>
          </p:nvPr>
        </p:nvGraphicFramePr>
        <p:xfrm>
          <a:off x="7762348" y="1856028"/>
          <a:ext cx="359985" cy="311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99" name="Equation" r:id="rId9" imgW="228600" imgH="190440" progId="Equation.DSMT4">
                  <p:embed/>
                </p:oleObj>
              </mc:Choice>
              <mc:Fallback>
                <p:oleObj name="Equation" r:id="rId9" imgW="228600" imgH="190440" progId="Equation.DSMT4">
                  <p:embed/>
                  <p:pic>
                    <p:nvPicPr>
                      <p:cNvPr id="85" name="Objektum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348" y="1856028"/>
                        <a:ext cx="359985" cy="3113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ktum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49747"/>
              </p:ext>
            </p:extLst>
          </p:nvPr>
        </p:nvGraphicFramePr>
        <p:xfrm>
          <a:off x="6412241" y="1898069"/>
          <a:ext cx="279841" cy="2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0" name="Equation" r:id="rId11" imgW="177480" imgH="164880" progId="Equation.DSMT4">
                  <p:embed/>
                </p:oleObj>
              </mc:Choice>
              <mc:Fallback>
                <p:oleObj name="Equation" r:id="rId11" imgW="177480" imgH="164880" progId="Equation.DSMT4">
                  <p:embed/>
                  <p:pic>
                    <p:nvPicPr>
                      <p:cNvPr id="85" name="Objektum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241" y="1898069"/>
                        <a:ext cx="279841" cy="2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ktum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120158"/>
              </p:ext>
            </p:extLst>
          </p:nvPr>
        </p:nvGraphicFramePr>
        <p:xfrm>
          <a:off x="2639707" y="2355111"/>
          <a:ext cx="317943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1"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86" name="Objektum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7" y="2355111"/>
                        <a:ext cx="317943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ktum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132857"/>
              </p:ext>
            </p:extLst>
          </p:nvPr>
        </p:nvGraphicFramePr>
        <p:xfrm>
          <a:off x="3712394" y="2374817"/>
          <a:ext cx="199700" cy="26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2" name="Equation" r:id="rId15" imgW="126720" imgH="164880" progId="Equation.DSMT4">
                  <p:embed/>
                </p:oleObj>
              </mc:Choice>
              <mc:Fallback>
                <p:oleObj name="Equation" r:id="rId15" imgW="126720" imgH="164880" progId="Equation.DSMT4">
                  <p:embed/>
                  <p:pic>
                    <p:nvPicPr>
                      <p:cNvPr id="86" name="Objektum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394" y="2374817"/>
                        <a:ext cx="199700" cy="2693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ktum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02732"/>
              </p:ext>
            </p:extLst>
          </p:nvPr>
        </p:nvGraphicFramePr>
        <p:xfrm>
          <a:off x="5123039" y="2346182"/>
          <a:ext cx="198387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3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86" name="Objektum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039" y="2346182"/>
                        <a:ext cx="198387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ktum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181177"/>
              </p:ext>
            </p:extLst>
          </p:nvPr>
        </p:nvGraphicFramePr>
        <p:xfrm>
          <a:off x="6453809" y="2355111"/>
          <a:ext cx="178679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4" name="Equation" r:id="rId19" imgW="114120" imgH="177480" progId="Equation.DSMT4">
                  <p:embed/>
                </p:oleObj>
              </mc:Choice>
              <mc:Fallback>
                <p:oleObj name="Equation" r:id="rId19" imgW="114120" imgH="177480" progId="Equation.DSMT4">
                  <p:embed/>
                  <p:pic>
                    <p:nvPicPr>
                      <p:cNvPr id="86" name="Objektum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809" y="2355111"/>
                        <a:ext cx="178679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ktum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239503"/>
              </p:ext>
            </p:extLst>
          </p:nvPr>
        </p:nvGraphicFramePr>
        <p:xfrm>
          <a:off x="7744795" y="2355111"/>
          <a:ext cx="317943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5"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86" name="Objektum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4795" y="2355111"/>
                        <a:ext cx="317943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ktum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950252"/>
              </p:ext>
            </p:extLst>
          </p:nvPr>
        </p:nvGraphicFramePr>
        <p:xfrm>
          <a:off x="2639707" y="2831860"/>
          <a:ext cx="317943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6" name="Equation" r:id="rId23" imgW="203040" imgH="177480" progId="Equation.DSMT4">
                  <p:embed/>
                </p:oleObj>
              </mc:Choice>
              <mc:Fallback>
                <p:oleObj name="Equation" r:id="rId23" imgW="203040" imgH="177480" progId="Equation.DSMT4">
                  <p:embed/>
                  <p:pic>
                    <p:nvPicPr>
                      <p:cNvPr id="90" name="Objektum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7" y="2831860"/>
                        <a:ext cx="317943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ktum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123644"/>
              </p:ext>
            </p:extLst>
          </p:nvPr>
        </p:nvGraphicFramePr>
        <p:xfrm>
          <a:off x="3295853" y="2826237"/>
          <a:ext cx="1072072" cy="413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7" name="Equation" r:id="rId25" imgW="685800" imgH="253800" progId="Equation.DSMT4">
                  <p:embed/>
                </p:oleObj>
              </mc:Choice>
              <mc:Fallback>
                <p:oleObj name="Equation" r:id="rId25" imgW="685800" imgH="2538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853" y="2826237"/>
                        <a:ext cx="1072072" cy="4138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ktum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124814"/>
              </p:ext>
            </p:extLst>
          </p:nvPr>
        </p:nvGraphicFramePr>
        <p:xfrm>
          <a:off x="4724791" y="2827552"/>
          <a:ext cx="1073386" cy="41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8" name="Equation" r:id="rId27" imgW="685800" imgH="253800" progId="Equation.DSMT4">
                  <p:embed/>
                </p:oleObj>
              </mc:Choice>
              <mc:Fallback>
                <p:oleObj name="Equation" r:id="rId27" imgW="685800" imgH="2538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791" y="2827552"/>
                        <a:ext cx="1073386" cy="41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ktum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710211"/>
              </p:ext>
            </p:extLst>
          </p:nvPr>
        </p:nvGraphicFramePr>
        <p:xfrm>
          <a:off x="6115154" y="2826237"/>
          <a:ext cx="1053678" cy="41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09" name="Equation" r:id="rId29" imgW="672840" imgH="253800" progId="Equation.DSMT4">
                  <p:embed/>
                </p:oleObj>
              </mc:Choice>
              <mc:Fallback>
                <p:oleObj name="Equation" r:id="rId29" imgW="672840" imgH="2538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154" y="2826237"/>
                        <a:ext cx="1053678" cy="41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ktum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426838"/>
              </p:ext>
            </p:extLst>
          </p:nvPr>
        </p:nvGraphicFramePr>
        <p:xfrm>
          <a:off x="7427160" y="2827552"/>
          <a:ext cx="1171921" cy="41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0" name="Equation" r:id="rId31" imgW="749160" imgH="253800" progId="Equation.DSMT4">
                  <p:embed/>
                </p:oleObj>
              </mc:Choice>
              <mc:Fallback>
                <p:oleObj name="Equation" r:id="rId31" imgW="749160" imgH="2538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7160" y="2827552"/>
                        <a:ext cx="1171921" cy="41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ktum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21866"/>
              </p:ext>
            </p:extLst>
          </p:nvPr>
        </p:nvGraphicFramePr>
        <p:xfrm>
          <a:off x="1963688" y="2831492"/>
          <a:ext cx="199700" cy="2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1" name="Equation" r:id="rId33" imgW="126720" imgH="164880" progId="Equation.DSMT4">
                  <p:embed/>
                </p:oleObj>
              </mc:Choice>
              <mc:Fallback>
                <p:oleObj name="Equation" r:id="rId33" imgW="126720" imgH="1648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88" y="2831492"/>
                        <a:ext cx="199700" cy="2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ktum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83766"/>
              </p:ext>
            </p:extLst>
          </p:nvPr>
        </p:nvGraphicFramePr>
        <p:xfrm>
          <a:off x="5003483" y="3305399"/>
          <a:ext cx="317943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2" name="Equation" r:id="rId35" imgW="203040" imgH="177480" progId="Equation.DSMT4">
                  <p:embed/>
                </p:oleObj>
              </mc:Choice>
              <mc:Fallback>
                <p:oleObj name="Equation" r:id="rId35" imgW="203040" imgH="1774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483" y="3305399"/>
                        <a:ext cx="317943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ktum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210251"/>
              </p:ext>
            </p:extLst>
          </p:nvPr>
        </p:nvGraphicFramePr>
        <p:xfrm>
          <a:off x="6400435" y="3316287"/>
          <a:ext cx="416479" cy="268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3" name="Equation" r:id="rId37" imgW="266400" imgH="164880" progId="Equation.DSMT4">
                  <p:embed/>
                </p:oleObj>
              </mc:Choice>
              <mc:Fallback>
                <p:oleObj name="Equation" r:id="rId37" imgW="266400" imgH="1648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435" y="3316287"/>
                        <a:ext cx="416479" cy="268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ktum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446011"/>
              </p:ext>
            </p:extLst>
          </p:nvPr>
        </p:nvGraphicFramePr>
        <p:xfrm>
          <a:off x="7765488" y="3308406"/>
          <a:ext cx="436186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4" name="Equation" r:id="rId39" imgW="279360" imgH="177480" progId="Equation.DSMT4">
                  <p:embed/>
                </p:oleObj>
              </mc:Choice>
              <mc:Fallback>
                <p:oleObj name="Equation" r:id="rId39" imgW="279360" imgH="1774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5488" y="3308406"/>
                        <a:ext cx="436186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ktum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283268"/>
              </p:ext>
            </p:extLst>
          </p:nvPr>
        </p:nvGraphicFramePr>
        <p:xfrm>
          <a:off x="3712394" y="3762184"/>
          <a:ext cx="237801" cy="371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5" name="Equation" r:id="rId41" imgW="152280" imgH="228600" progId="Equation.DSMT4">
                  <p:embed/>
                </p:oleObj>
              </mc:Choice>
              <mc:Fallback>
                <p:oleObj name="Equation" r:id="rId41" imgW="152280" imgH="2286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394" y="3762184"/>
                        <a:ext cx="237801" cy="3718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ktum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446045"/>
              </p:ext>
            </p:extLst>
          </p:nvPr>
        </p:nvGraphicFramePr>
        <p:xfrm>
          <a:off x="6572156" y="3752475"/>
          <a:ext cx="239114" cy="371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6" name="Equation" r:id="rId43" imgW="152280" imgH="228600" progId="Equation.DSMT4">
                  <p:embed/>
                </p:oleObj>
              </mc:Choice>
              <mc:Fallback>
                <p:oleObj name="Equation" r:id="rId43" imgW="152280" imgH="2286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156" y="3752475"/>
                        <a:ext cx="239114" cy="371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ktum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84252"/>
              </p:ext>
            </p:extLst>
          </p:nvPr>
        </p:nvGraphicFramePr>
        <p:xfrm>
          <a:off x="7923145" y="3848384"/>
          <a:ext cx="178679" cy="207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7" name="Equation" r:id="rId45" imgW="114120" imgH="126720" progId="Equation.DSMT4">
                  <p:embed/>
                </p:oleObj>
              </mc:Choice>
              <mc:Fallback>
                <p:oleObj name="Equation" r:id="rId45" imgW="114120" imgH="12672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3145" y="3848384"/>
                        <a:ext cx="178679" cy="2075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ktum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836422"/>
              </p:ext>
            </p:extLst>
          </p:nvPr>
        </p:nvGraphicFramePr>
        <p:xfrm>
          <a:off x="2699299" y="3752475"/>
          <a:ext cx="237801" cy="371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8" name="Equation" r:id="rId47" imgW="152280" imgH="228600" progId="Equation.DSMT4">
                  <p:embed/>
                </p:oleObj>
              </mc:Choice>
              <mc:Fallback>
                <p:oleObj name="Equation" r:id="rId47" imgW="152280" imgH="22860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299" y="3752475"/>
                        <a:ext cx="237801" cy="371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ktum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51003"/>
              </p:ext>
            </p:extLst>
          </p:nvPr>
        </p:nvGraphicFramePr>
        <p:xfrm>
          <a:off x="3595445" y="3316287"/>
          <a:ext cx="317943" cy="268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19" name="Equation" r:id="rId49" imgW="203040" imgH="164880" progId="Equation.DSMT4">
                  <p:embed/>
                </p:oleObj>
              </mc:Choice>
              <mc:Fallback>
                <p:oleObj name="Equation" r:id="rId49" imgW="203040" imgH="1648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445" y="3316287"/>
                        <a:ext cx="317943" cy="268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ktum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665439"/>
              </p:ext>
            </p:extLst>
          </p:nvPr>
        </p:nvGraphicFramePr>
        <p:xfrm>
          <a:off x="2580113" y="3299682"/>
          <a:ext cx="317943" cy="28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0" name="Equation" r:id="rId23" imgW="203040" imgH="177480" progId="Equation.DSMT4">
                  <p:embed/>
                </p:oleObj>
              </mc:Choice>
              <mc:Fallback>
                <p:oleObj name="Equation" r:id="rId23" imgW="203040" imgH="177480" progId="Equation.DSMT4">
                  <p:embed/>
                  <p:pic>
                    <p:nvPicPr>
                      <p:cNvPr id="95" name="Objektum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113" y="3299682"/>
                        <a:ext cx="317943" cy="289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ktum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301242"/>
              </p:ext>
            </p:extLst>
          </p:nvPr>
        </p:nvGraphicFramePr>
        <p:xfrm>
          <a:off x="5152314" y="3776124"/>
          <a:ext cx="218094" cy="371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1" name="Equation" r:id="rId51" imgW="139680" imgH="228600" progId="Equation.DSMT4">
                  <p:embed/>
                </p:oleObj>
              </mc:Choice>
              <mc:Fallback>
                <p:oleObj name="Equation" r:id="rId51" imgW="139680" imgH="228600" progId="Equation.DSMT4">
                  <p:embed/>
                  <p:pic>
                    <p:nvPicPr>
                      <p:cNvPr id="104" name="Objektum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314" y="3776124"/>
                        <a:ext cx="218094" cy="371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églalap 4"/>
          <p:cNvSpPr/>
          <p:nvPr/>
        </p:nvSpPr>
        <p:spPr>
          <a:xfrm>
            <a:off x="1881718" y="4547940"/>
            <a:ext cx="6674500" cy="924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osztási hányados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pt-BR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tehát </a:t>
            </a:r>
            <a:endParaRPr lang="hu-HU" sz="198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pt-BR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pt-BR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a maradék  </a:t>
            </a:r>
            <a:r>
              <a:rPr lang="hu-HU" sz="19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pt-BR" sz="1436" dirty="0"/>
              <a:t>.</a:t>
            </a:r>
          </a:p>
          <a:p>
            <a:endParaRPr lang="pt-BR" sz="1436" dirty="0"/>
          </a:p>
        </p:txBody>
      </p:sp>
      <p:graphicFrame>
        <p:nvGraphicFramePr>
          <p:cNvPr id="114" name="Objektum 1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021512"/>
              </p:ext>
            </p:extLst>
          </p:nvPr>
        </p:nvGraphicFramePr>
        <p:xfrm>
          <a:off x="4080241" y="4574643"/>
          <a:ext cx="2580330" cy="394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2" name="Equation" r:id="rId53" imgW="1638000" imgH="241200" progId="Equation.DSMT4">
                  <p:embed/>
                </p:oleObj>
              </mc:Choice>
              <mc:Fallback>
                <p:oleObj name="Equation" r:id="rId53" imgW="1638000" imgH="2412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241" y="4574643"/>
                        <a:ext cx="2580330" cy="3941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ktum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369901"/>
              </p:ext>
            </p:extLst>
          </p:nvPr>
        </p:nvGraphicFramePr>
        <p:xfrm>
          <a:off x="1984772" y="4849119"/>
          <a:ext cx="2561936" cy="33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3" name="Equation" r:id="rId55" imgW="1625400" imgH="203040" progId="Equation.DSMT4">
                  <p:embed/>
                </p:oleObj>
              </mc:Choice>
              <mc:Fallback>
                <p:oleObj name="Equation" r:id="rId55" imgW="1625400" imgH="203040" progId="Equation.DSMT4">
                  <p:embed/>
                  <p:pic>
                    <p:nvPicPr>
                      <p:cNvPr id="114" name="Objektum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772" y="4849119"/>
                        <a:ext cx="2561936" cy="332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ktum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013791"/>
              </p:ext>
            </p:extLst>
          </p:nvPr>
        </p:nvGraphicFramePr>
        <p:xfrm>
          <a:off x="5951564" y="4916330"/>
          <a:ext cx="800112" cy="290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4" name="Equation" r:id="rId57" imgW="507960" imgH="177480" progId="Equation.DSMT4">
                  <p:embed/>
                </p:oleObj>
              </mc:Choice>
              <mc:Fallback>
                <p:oleObj name="Equation" r:id="rId57" imgW="507960" imgH="177480" progId="Equation.DSMT4">
                  <p:embed/>
                  <p:pic>
                    <p:nvPicPr>
                      <p:cNvPr id="115" name="Objektum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64" y="4916330"/>
                        <a:ext cx="800112" cy="2903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ktum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965356"/>
              </p:ext>
            </p:extLst>
          </p:nvPr>
        </p:nvGraphicFramePr>
        <p:xfrm>
          <a:off x="3037915" y="935481"/>
          <a:ext cx="2600038" cy="374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5" name="Equation" r:id="rId59" imgW="1650960" imgH="228600" progId="Equation.DSMT4">
                  <p:embed/>
                </p:oleObj>
              </mc:Choice>
              <mc:Fallback>
                <p:oleObj name="Equation" r:id="rId59" imgW="1650960" imgH="228600" progId="Equation.DSMT4">
                  <p:embed/>
                  <p:pic>
                    <p:nvPicPr>
                      <p:cNvPr id="6" name="Objektum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7915" y="935481"/>
                        <a:ext cx="2600038" cy="374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ktum 1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261879"/>
              </p:ext>
            </p:extLst>
          </p:nvPr>
        </p:nvGraphicFramePr>
        <p:xfrm>
          <a:off x="5717254" y="960623"/>
          <a:ext cx="1820945" cy="333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26" name="Equation" r:id="rId61" imgW="1155600" imgH="203040" progId="Equation.DSMT4">
                  <p:embed/>
                </p:oleObj>
              </mc:Choice>
              <mc:Fallback>
                <p:oleObj name="Equation" r:id="rId61" imgW="1155600" imgH="203040" progId="Equation.DSMT4">
                  <p:embed/>
                  <p:pic>
                    <p:nvPicPr>
                      <p:cNvPr id="117" name="Objektum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254" y="960623"/>
                        <a:ext cx="1820945" cy="3337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églalap 39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 err="1">
                <a:latin typeface="Times New Roman" pitchFamily="18" charset="0"/>
                <a:cs typeface="Times New Roman" pitchFamily="18" charset="0"/>
              </a:rPr>
              <a:t>Horner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-séma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Oszthatóság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/8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88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924582" y="856338"/>
            <a:ext cx="6674500" cy="44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317" b="1" dirty="0">
                <a:latin typeface="Times New Roman" pitchFamily="18" charset="0"/>
                <a:cs typeface="Times New Roman" pitchFamily="18" charset="0"/>
              </a:rPr>
              <a:t>Polinomok oszthatósága</a:t>
            </a:r>
            <a:endParaRPr lang="hu-HU" sz="231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924582" y="1571462"/>
            <a:ext cx="6793687" cy="5248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36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Értelmezés</a:t>
            </a:r>
          </a:p>
          <a:p>
            <a:pPr>
              <a:spcAft>
                <a:spcPts val="247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Adottak                      , nullától különböző polinomok. </a:t>
            </a:r>
          </a:p>
          <a:p>
            <a:pPr>
              <a:spcAft>
                <a:spcPts val="993"/>
              </a:spcAft>
            </a:pP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osztja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polinomot, ha létezik olyan                  , amelyre 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spcAft>
                <a:spcPts val="993"/>
              </a:spcAft>
            </a:pP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              .</a:t>
            </a:r>
          </a:p>
          <a:p>
            <a:pPr>
              <a:spcAft>
                <a:spcPts val="993"/>
              </a:spcAft>
            </a:pPr>
            <a:r>
              <a:rPr lang="en-US" sz="1987" b="1" dirty="0" err="1">
                <a:latin typeface="Times New Roman" pitchFamily="18" charset="0"/>
                <a:cs typeface="Times New Roman" pitchFamily="18" charset="0"/>
              </a:rPr>
              <a:t>Megjegyz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és: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Használjuk még az ,,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osztható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vel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”.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497"/>
              </a:spcAft>
            </a:pPr>
            <a:r>
              <a:rPr lang="en-US" sz="1987" b="1" dirty="0" err="1">
                <a:latin typeface="Times New Roman" pitchFamily="18" charset="0"/>
                <a:cs typeface="Times New Roman" pitchFamily="18" charset="0"/>
              </a:rPr>
              <a:t>Jel</a:t>
            </a: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ölések: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, olvasd: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osztja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polinomot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;</a:t>
            </a:r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993"/>
              </a:spcAft>
            </a:pPr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436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14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436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, olvasd: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osztható a 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polinommal</a:t>
            </a:r>
            <a:r>
              <a:rPr lang="en-US" sz="1987" dirty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987" b="1" dirty="0">
                <a:latin typeface="Times New Roman" pitchFamily="18" charset="0"/>
                <a:cs typeface="Times New Roman" pitchFamily="18" charset="0"/>
              </a:rPr>
              <a:t>Megjegyzés: </a:t>
            </a:r>
          </a:p>
          <a:p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Az               az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nek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hu-HU" sz="1987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u-HU" sz="1987" dirty="0" err="1">
                <a:latin typeface="Times New Roman" pitchFamily="18" charset="0"/>
                <a:cs typeface="Times New Roman" pitchFamily="18" charset="0"/>
              </a:rPr>
              <a:t>vel</a:t>
            </a:r>
            <a:r>
              <a:rPr lang="hu-HU" sz="1987" dirty="0">
                <a:latin typeface="Times New Roman" pitchFamily="18" charset="0"/>
                <a:cs typeface="Times New Roman" pitchFamily="18" charset="0"/>
              </a:rPr>
              <a:t> való osztási maradéka 0.</a:t>
            </a: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987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>
              <a:latin typeface="Times New Roman" pitchFamily="18" charset="0"/>
              <a:cs typeface="Times New Roman" pitchFamily="18" charset="0"/>
            </a:endParaRPr>
          </a:p>
          <a:p>
            <a:endParaRPr lang="en-US" sz="1436" dirty="0">
              <a:latin typeface="Times New Roman" pitchFamily="18" charset="0"/>
              <a:cs typeface="Times New Roman" pitchFamily="18" charset="0"/>
            </a:endParaRPr>
          </a:p>
          <a:p>
            <a:endParaRPr lang="hu-HU" sz="1436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842352"/>
              </p:ext>
            </p:extLst>
          </p:nvPr>
        </p:nvGraphicFramePr>
        <p:xfrm>
          <a:off x="2937676" y="2082618"/>
          <a:ext cx="1340089" cy="41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1" name="Equation" r:id="rId3" imgW="850680" imgH="253800" progId="Equation.DSMT4">
                  <p:embed/>
                </p:oleObj>
              </mc:Choice>
              <mc:Fallback>
                <p:oleObj name="Equation" r:id="rId3" imgW="850680" imgH="253800" progId="Equation.DSMT4">
                  <p:embed/>
                  <p:pic>
                    <p:nvPicPr>
                      <p:cNvPr id="4" name="Objektum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676" y="2082618"/>
                        <a:ext cx="1340089" cy="416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671064"/>
              </p:ext>
            </p:extLst>
          </p:nvPr>
        </p:nvGraphicFramePr>
        <p:xfrm>
          <a:off x="6350900" y="2465370"/>
          <a:ext cx="1056307" cy="41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2" name="Equation" r:id="rId5" imgW="672840" imgH="253800" progId="Equation.DSMT4">
                  <p:embed/>
                </p:oleObj>
              </mc:Choice>
              <mc:Fallback>
                <p:oleObj name="Equation" r:id="rId5" imgW="672840" imgH="2538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900" y="2465370"/>
                        <a:ext cx="1056307" cy="41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églalap 10"/>
          <p:cNvSpPr/>
          <p:nvPr/>
        </p:nvSpPr>
        <p:spPr>
          <a:xfrm>
            <a:off x="1924582" y="379587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Felkészítő matematikából a XII. osztály számára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ktum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322380"/>
              </p:ext>
            </p:extLst>
          </p:nvPr>
        </p:nvGraphicFramePr>
        <p:xfrm>
          <a:off x="2043769" y="2848101"/>
          <a:ext cx="893906" cy="332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3" name="Equation" r:id="rId7" imgW="558720" imgH="203040" progId="Equation.DSMT4">
                  <p:embed/>
                </p:oleObj>
              </mc:Choice>
              <mc:Fallback>
                <p:oleObj name="Equation" r:id="rId7" imgW="558720" imgH="203040" progId="Equation.DSMT4">
                  <p:embed/>
                  <p:pic>
                    <p:nvPicPr>
                      <p:cNvPr id="23" name="Objektum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69" y="2848101"/>
                        <a:ext cx="893906" cy="332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938538"/>
              </p:ext>
            </p:extLst>
          </p:nvPr>
        </p:nvGraphicFramePr>
        <p:xfrm>
          <a:off x="3194278" y="3716837"/>
          <a:ext cx="458522" cy="41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4" name="Equation" r:id="rId9" imgW="291960" imgH="253800" progId="Equation.DSMT4">
                  <p:embed/>
                </p:oleObj>
              </mc:Choice>
              <mc:Fallback>
                <p:oleObj name="Equation" r:id="rId9" imgW="291960" imgH="253800" progId="Equation.DSMT4">
                  <p:embed/>
                  <p:pic>
                    <p:nvPicPr>
                      <p:cNvPr id="5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278" y="3716837"/>
                        <a:ext cx="458522" cy="41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918922"/>
              </p:ext>
            </p:extLst>
          </p:nvPr>
        </p:nvGraphicFramePr>
        <p:xfrm>
          <a:off x="3116457" y="4074399"/>
          <a:ext cx="497936" cy="352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5" name="Equation" r:id="rId11" imgW="317160" imgH="215640" progId="Equation.DSMT4">
                  <p:embed/>
                </p:oleObj>
              </mc:Choice>
              <mc:Fallback>
                <p:oleObj name="Equation" r:id="rId11" imgW="317160" imgH="215640" progId="Equation.DSMT4">
                  <p:embed/>
                  <p:pic>
                    <p:nvPicPr>
                      <p:cNvPr id="8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57" y="4074399"/>
                        <a:ext cx="497936" cy="352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092955"/>
              </p:ext>
            </p:extLst>
          </p:nvPr>
        </p:nvGraphicFramePr>
        <p:xfrm>
          <a:off x="2341739" y="5152547"/>
          <a:ext cx="796171" cy="352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6" name="Equation" r:id="rId13" imgW="507960" imgH="215640" progId="Equation.DSMT4">
                  <p:embed/>
                </p:oleObj>
              </mc:Choice>
              <mc:Fallback>
                <p:oleObj name="Equation" r:id="rId13" imgW="507960" imgH="215640" progId="Equation.DSMT4">
                  <p:embed/>
                  <p:pic>
                    <p:nvPicPr>
                      <p:cNvPr id="10" name="Objektum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739" y="5152547"/>
                        <a:ext cx="796171" cy="352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églalap 12"/>
          <p:cNvSpPr/>
          <p:nvPr/>
        </p:nvSpPr>
        <p:spPr>
          <a:xfrm>
            <a:off x="1864988" y="5820401"/>
            <a:ext cx="6674500" cy="296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Oszthatóság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hu-HU" sz="1324" b="1" dirty="0"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en-US" sz="1324" b="1" dirty="0">
                <a:latin typeface="Times New Roman" pitchFamily="18" charset="0"/>
                <a:cs typeface="Times New Roman" pitchFamily="18" charset="0"/>
              </a:rPr>
              <a:t>/9</a:t>
            </a:r>
            <a:endParaRPr lang="hu-HU" sz="1324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2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us">
  <a:themeElements>
    <a:clrScheme name="Aspektu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u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u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1789</TotalTime>
  <Words>729</Words>
  <Application>Microsoft Office PowerPoint</Application>
  <PresentationFormat>Egyéni</PresentationFormat>
  <Paragraphs>250</Paragraphs>
  <Slides>19</Slides>
  <Notes>2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 2</vt:lpstr>
      <vt:lpstr>Aspektus</vt:lpstr>
      <vt:lpstr>Equation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admin</dc:creator>
  <cp:lastModifiedBy>admin</cp:lastModifiedBy>
  <cp:revision>148</cp:revision>
  <dcterms:created xsi:type="dcterms:W3CDTF">2020-03-21T21:04:42Z</dcterms:created>
  <dcterms:modified xsi:type="dcterms:W3CDTF">2020-03-31T12:03:24Z</dcterms:modified>
</cp:coreProperties>
</file>