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5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88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1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408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6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81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70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31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867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74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0E52-891B-4804-A05A-C72CD16536E2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00C2-1139-4D73-A509-7F132C049E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1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91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490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10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ÉRETTSÉGI TÉTELJAVASLAT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</a:rPr>
              <a:t>18. GYAKORLÓTESZT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TERMÉSZETTUDOMÁNY</a:t>
            </a:r>
          </a:p>
          <a:p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 txBox="1">
                <a:spLocks/>
              </p:cNvSpPr>
              <p:nvPr/>
            </p:nvSpPr>
            <p:spPr>
              <a:xfrm>
                <a:off x="838200" y="597140"/>
                <a:ext cx="10515600" cy="147238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II. Tétel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1. </a:t>
                </a:r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2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2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2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2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 </m:t>
                        </m:r>
                        <m:r>
                          <a:rPr lang="hu-HU" sz="22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  <m:r>
                      <a:rPr lang="hu-HU" sz="22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hu-HU" sz="22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2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2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mátrix, ahol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𝑏</m:t>
                    </m:r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valós számok.</a:t>
                </a:r>
                <a:b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c) </a:t>
                </a:r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hu-H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mátrixot úgy, hogy </a:t>
                </a:r>
                <a14:m>
                  <m:oMath xmlns:m="http://schemas.openxmlformats.org/officeDocument/2006/math">
                    <m:r>
                      <a:rPr lang="hu-HU" sz="22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2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2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−1, </m:t>
                        </m:r>
                        <m:rad>
                          <m:radPr>
                            <m:degHide m:val="on"/>
                            <m:ctrlPr>
                              <a:rPr lang="hu-HU" sz="22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2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u-H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hu-HU" sz="2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Cím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7140"/>
                <a:ext cx="10515600" cy="1472385"/>
              </a:xfrm>
              <a:prstGeom prst="rect">
                <a:avLst/>
              </a:prstGeom>
              <a:blipFill rotWithShape="1">
                <a:blip r:embed="rId2"/>
                <a:stretch>
                  <a:fillRect l="-928" t="-3320" b="-24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933736" y="2115401"/>
                <a:ext cx="30491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/>
                  <a:t>Megoldás: </a:t>
                </a:r>
                <a:endParaRPr lang="hu-HU" sz="2400" dirty="0" smtClean="0"/>
              </a:p>
              <a:p>
                <a:r>
                  <a:rPr lang="hu-HU" sz="2400" b="1" dirty="0"/>
                  <a:t>	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</a:rPr>
                      <m:t>𝐴</m:t>
                    </m:r>
                    <m:r>
                      <a:rPr lang="hu-HU" sz="24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dirty="0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hu-HU" sz="24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dirty="0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hu-HU" sz="2400" b="0" dirty="0" smtClean="0">
                  <a:ea typeface="Cambria Math"/>
                </a:endParaRPr>
              </a:p>
              <a:p>
                <a:r>
                  <a:rPr lang="hu-HU" sz="2400" dirty="0" smtClean="0"/>
                  <a:t>	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𝑋</m:t>
                    </m:r>
                    <m:r>
                      <a:rPr lang="hu-HU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36" y="2115401"/>
                <a:ext cx="304910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3000" t="-40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Egyenes összekötő 4"/>
          <p:cNvCxnSpPr/>
          <p:nvPr/>
        </p:nvCxnSpPr>
        <p:spPr>
          <a:xfrm flipH="1">
            <a:off x="1596788" y="2497540"/>
            <a:ext cx="204716" cy="491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885474" y="2497540"/>
                <a:ext cx="896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hu-HU" sz="2400" i="1" smtClean="0">
                          <a:latin typeface="Cambria Math"/>
                          <a:ea typeface="Cambria Math"/>
                        </a:rPr>
                        <m:t>∙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74" y="2497540"/>
                <a:ext cx="89601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612942" y="2661620"/>
                <a:ext cx="2168671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/>
                            </a:rPr>
                            <m:t>𝑑𝑒𝑡𝐴</m:t>
                          </m:r>
                        </m:den>
                      </m:f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42" y="2661620"/>
                <a:ext cx="2168671" cy="7862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99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10904" y="1994778"/>
                <a:ext cx="10515600" cy="428319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2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200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𝐴</m:t>
                      </m:r>
                      <m:d>
                        <m:dPr>
                          <m:ctrlPr>
                            <a:rPr lang="hu-HU" sz="22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−1, </m:t>
                          </m:r>
                          <m:rad>
                            <m:radPr>
                              <m:degHide m:val="on"/>
                              <m:ctrlPr>
                                <a:rPr lang="hu-HU" sz="22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hu-HU" sz="2200" i="1">
                          <a:latin typeface="Cambria Math" panose="02040503050406030204" pitchFamily="18" charset="0"/>
                          <a:ea typeface="Cambria Math" pitchFamily="18" charset="0"/>
                        </a:rPr>
                        <m:t>∙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𝑋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𝐴</m:t>
                      </m:r>
                      <m:d>
                        <m:dPr>
                          <m:ctrlPr>
                            <a:rPr lang="hu-HU" sz="22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0, 0</m:t>
                          </m:r>
                        </m:e>
                      </m:d>
                      <m:r>
                        <a:rPr lang="hu-H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20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hu-HU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−1, 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hu-HU" sz="2200" i="1"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hu-HU" sz="2200" i="1"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(0, 0)</m:t>
                      </m:r>
                    </m:oMath>
                  </m:oMathPara>
                </a14:m>
                <a:endParaRPr lang="hu-HU" sz="2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200" b="0" i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det</m:t>
                      </m:r>
                      <m:d>
                        <m:dPr>
                          <m:ctrlPr>
                            <a:rPr lang="hu-HU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2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hu-HU" sz="22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2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−1, 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2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2200" b="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u-HU" sz="2200" b="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2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b="0" i="1" smtClean="0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2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m:rPr>
                                    <m:brk m:alnAt="7"/>
                                  </m:rPr>
                                  <a:rPr lang="hu-HU" sz="2200" b="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hu-HU" sz="2200" b="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hu-HU" sz="22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</m:t>
                          </m:r>
                        </m:e>
                      </m:rad>
                      <m:r>
                        <a:rPr lang="hu-HU" sz="22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⁡</m:t>
                      </m:r>
                    </m:oMath>
                  </m:oMathPara>
                </a14:m>
                <a:endParaRPr lang="hu-HU" sz="2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hu-HU" sz="22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2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−1, </m:t>
                        </m:r>
                        <m:rad>
                          <m:radPr>
                            <m:degHide m:val="on"/>
                            <m:ctrlPr>
                              <a:rPr lang="hu-HU" sz="2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2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hu-HU" sz="2200" b="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hu-HU" sz="2200" b="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2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200" b="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m:rPr>
                                  <m:brk m:alnAt="7"/>
                                </m:r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hu-HU" sz="2200" b="0" i="1" smtClean="0">
                                  <a:latin typeface="Cambria Math"/>
                                  <a:ea typeface="Cambria Math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2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		</a:t>
                </a:r>
                <a:r>
                  <a:rPr lang="hu-HU" sz="2200" dirty="0"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2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hu-HU" sz="22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</m:t>
                        </m:r>
                      </m:e>
                      <m:sup>
                        <m:r>
                          <a:rPr lang="hu-HU" sz="2200" b="0" i="1" smtClean="0">
                            <a:latin typeface="Cambria Math"/>
                            <a:ea typeface="Cambria Math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hu-HU" sz="22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2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−1, </m:t>
                        </m:r>
                        <m:rad>
                          <m:radPr>
                            <m:degHide m:val="on"/>
                            <m:ctrlPr>
                              <a:rPr lang="hu-HU" sz="2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2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hu-HU" sz="2200" i="1" dirty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hu-HU" sz="2200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hu-HU" sz="2200" b="0" i="1" dirty="0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200" b="0" i="1" dirty="0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hu-HU" sz="2200" b="0" i="1" dirty="0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200" b="0" i="1" dirty="0" smtClean="0">
                                <a:latin typeface="Cambria Math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hu-HU" sz="2200" i="1" dirty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2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hu-HU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m:rPr>
                                  <m:brk m:alnAt="7"/>
                                </m:rPr>
                                <a:rPr lang="hu-HU" sz="22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hu-HU" sz="2200" b="0" i="1" smtClean="0">
                                  <a:latin typeface="Cambria Math"/>
                                  <a:ea typeface="Cambria Math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hu-HU" sz="2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200" b="0" i="1" smtClean="0"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hu-HU" sz="22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hu-HU" sz="2200" i="1" dirty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i="1" dirty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hu-HU" sz="2200" i="1" dirty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200" i="1" dirty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hu-HU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2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2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m:rPr>
                                    <m:brk m:alnAt="7"/>
                                  </m:rPr>
                                  <a:rPr lang="hu-HU" sz="22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hu-HU" sz="22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hu-HU" sz="22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22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2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hu-HU" sz="22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hu-HU" sz="22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2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22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hu-HU" sz="22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22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u-HU" sz="22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sz="22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hu-HU" sz="2200" i="1" dirty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i="1" dirty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hu-HU" sz="2200" i="1" dirty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200" i="1" dirty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hu-HU" sz="2200" i="1" dirty="0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200" i="1" dirty="0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2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m:rPr>
                                    <m:brk m:alnAt="7"/>
                                  </m:rPr>
                                  <a:rPr lang="hu-HU" sz="22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hu-HU" sz="22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hu-HU" sz="2200" b="0" i="1" dirty="0" smtClean="0">
                                    <a:latin typeface="Cambria Math"/>
                                    <a:ea typeface="Cambria Math" pitchFamily="18" charset="0"/>
                                  </a:rPr>
                                  <m:t>−2−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200" b="0" i="1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b="0" i="1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hu-HU" sz="2200" b="0" i="1" dirty="0" smtClean="0">
                                    <a:latin typeface="Cambria Math"/>
                                    <a:ea typeface="Cambria Math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200" i="1" dirty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i="1" dirty="0">
                                        <a:latin typeface="Cambria Math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200" i="1" dirty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i="1" dirty="0">
                                        <a:latin typeface="Cambria Math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  <m:r>
                        <a:rPr lang="hu-HU" sz="2200" b="0" i="1" dirty="0" smtClean="0">
                          <a:latin typeface="Cambria Math"/>
                          <a:ea typeface="Cambria Math" pitchFamily="18" charset="0"/>
                        </a:rPr>
                        <m:t>   </m:t>
                      </m:r>
                    </m:oMath>
                  </m:oMathPara>
                </a14:m>
                <a:endParaRPr lang="hu-HU" sz="2200" b="0" i="1" dirty="0" smtClean="0">
                  <a:latin typeface="Cambria Math"/>
                  <a:ea typeface="Cambria Math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200" i="1" dirty="0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hu-HU" sz="2200" b="0" i="1" dirty="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hu-HU" sz="2200" b="0" i="1" dirty="0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hu-HU" sz="2200" b="0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b="0" i="1" dirty="0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hu-HU" sz="2200" b="0" i="1" dirty="0" smtClean="0"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b="0" i="1" dirty="0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sz="2200" b="0" i="1" dirty="0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200" b="0" i="1" dirty="0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2200" b="0" i="1" dirty="0" smtClean="0"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  <m:r>
                                  <a:rPr lang="hu-HU" sz="2200" b="0" i="1" dirty="0" smtClean="0">
                                    <a:latin typeface="Cambria Math"/>
                                    <a:ea typeface="Cambria Math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200" b="0" i="1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b="0" i="1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hu-HU" sz="2200" b="0" i="1" dirty="0" smtClean="0">
                                    <a:latin typeface="Cambria Math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hu-HU" sz="2200" i="1" dirty="0"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  <m:r>
                                  <a:rPr lang="hu-HU" sz="2200" i="1" dirty="0">
                                    <a:latin typeface="Cambria Math"/>
                                    <a:ea typeface="Cambria Math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sz="2200" i="1" dirty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200" i="1" dirty="0">
                                        <a:latin typeface="Cambria Math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hu-HU" sz="2200" b="0" i="1" dirty="0" smtClean="0">
                                    <a:latin typeface="Cambria Math"/>
                                    <a:ea typeface="Cambria Math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hu-HU" sz="2200" b="0" i="1" dirty="0" smtClean="0"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sz="22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hu-HU" sz="2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904" y="1994778"/>
                <a:ext cx="10515600" cy="4283191"/>
              </a:xfrm>
              <a:blipFill rotWithShape="1">
                <a:blip r:embed="rId2"/>
                <a:stretch>
                  <a:fillRect l="-696" t="-17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60660"/>
                <a:ext cx="10515600" cy="147238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II. Tétel</a:t>
                </a:r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1. </a:t>
                </a:r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2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 </m:t>
                        </m:r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  <m:r>
                      <a:rPr lang="hu-HU" sz="22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hu-HU" sz="22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2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mátrix, ahol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𝑏</m:t>
                    </m:r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valós számok.</a:t>
                </a:r>
                <a:b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2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c) </a:t>
                </a:r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 mátrixot úgy, hogy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2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−1, </m:t>
                        </m:r>
                        <m:rad>
                          <m:radPr>
                            <m:degHide m:val="on"/>
                            <m:ctrlPr>
                              <a:rPr lang="hu-HU" sz="22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hu-HU" sz="22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hu-HU" sz="22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60660"/>
                <a:ext cx="10515600" cy="1472385"/>
              </a:xfrm>
              <a:blipFill rotWithShape="1">
                <a:blip r:embed="rId3"/>
                <a:stretch>
                  <a:fillRect l="-754" b="-33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6582751" y="2802547"/>
                <a:ext cx="3452227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hu-HU" sz="20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−1, 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hu-HU" sz="2000" i="1" dirty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0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20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0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0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hu-HU" sz="20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m:rPr>
                                    <m:brk m:alnAt="7"/>
                                  </m:rPr>
                                  <a:rPr lang="hu-HU" sz="20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51" y="2802547"/>
                <a:ext cx="3452227" cy="7838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9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24552" y="542545"/>
                <a:ext cx="10515600" cy="2596440"/>
              </a:xfrm>
            </p:spPr>
            <p:txBody>
              <a:bodyPr>
                <a:noAutofit/>
              </a:bodyPr>
              <a:lstStyle/>
              <a:p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II. Tétel</a:t>
                </a:r>
                <a:r>
                  <a:rPr lang="hu-HU" sz="2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2.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Az egész számok halmazán értelmezzük az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𝑦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=5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𝑥𝑦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𝑦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asszociatív műveletet. </a:t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a)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1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4=25.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b) </a:t>
                </a:r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itchFamily="18" charset="0"/>
                        <a:ea typeface="Cambria Math" pitchFamily="18" charset="0"/>
                      </a:rPr>
                      <m:t>𝑒</m:t>
                    </m:r>
                    <m:r>
                      <a:rPr lang="hu-HU" sz="2600">
                        <a:latin typeface="Cambria Math" pitchFamily="18" charset="0"/>
                        <a:ea typeface="Cambria Math" pitchFamily="18" charset="0"/>
                      </a:rPr>
                      <m:t>=0</m:t>
                    </m:r>
                  </m:oMath>
                </a14:m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 semleges elem a </a:t>
                </a:r>
                <a:r>
                  <a:rPr lang="en-US" sz="2600" dirty="0">
                    <a:latin typeface="Cambria Math" pitchFamily="18" charset="0"/>
                    <a:ea typeface="Cambria Math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en-US" sz="2600" i="1">
                        <a:latin typeface="Cambria Math" pitchFamily="18" charset="0"/>
                        <a:ea typeface="Cambria Math" pitchFamily="18" charset="0"/>
                      </a:rPr>
                      <m:t>„</m:t>
                    </m:r>
                  </m:oMath>
                </a14:m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 műveletre nézve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c)</a:t>
                </a:r>
                <a:r>
                  <a:rPr lang="hu-HU" sz="2600" b="1" dirty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Határozd meg a </a:t>
                </a:r>
                <a:r>
                  <a:rPr lang="hu-HU" sz="2600" dirty="0" err="1">
                    <a:latin typeface="Cambria Math" pitchFamily="18" charset="0"/>
                    <a:ea typeface="Cambria Math" pitchFamily="18" charset="0"/>
                  </a:rPr>
                  <a:t>szimmetrizálható</a:t>
                </a:r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 elemeket a </a:t>
                </a:r>
                <a:r>
                  <a:rPr lang="en-US" sz="2600" dirty="0">
                    <a:latin typeface="Cambria Math" pitchFamily="18" charset="0"/>
                    <a:ea typeface="Cambria Math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en-US" sz="2600" i="1">
                        <a:latin typeface="Cambria Math" pitchFamily="18" charset="0"/>
                        <a:ea typeface="Cambria Math" pitchFamily="18" charset="0"/>
                      </a:rPr>
                      <m:t>„</m:t>
                    </m:r>
                  </m:oMath>
                </a14:m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 műveletre nézve.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4552" y="542545"/>
                <a:ext cx="10515600" cy="2596440"/>
              </a:xfrm>
              <a:blipFill rotWithShape="1">
                <a:blip r:embed="rId2"/>
                <a:stretch>
                  <a:fillRect l="-986" t="-35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10904" y="2975212"/>
                <a:ext cx="10515600" cy="140571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hu-HU" sz="24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1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𝜊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4=5∙1∙4+1+4=20+1+4=25</m:t>
                      </m:r>
                    </m:oMath>
                  </m:oMathPara>
                </a14:m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904" y="2975212"/>
                <a:ext cx="10515600" cy="1405719"/>
              </a:xfrm>
              <a:blipFill rotWithShape="1">
                <a:blip r:embed="rId3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4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69995"/>
                <a:ext cx="10515600" cy="40069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hu-HU" sz="24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𝜊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𝑦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=5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𝑥𝑦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𝑦</m:t>
                      </m:r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itchFamily="18" charset="0"/>
                          <a:ea typeface="Cambria Math" pitchFamily="18" charset="0"/>
                        </a:rPr>
                        <m:t>𝑦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𝜊</m:t>
                      </m:r>
                      <m:r>
                        <a:rPr lang="hu-HU" sz="2400" b="0" i="1" smtClean="0"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=5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𝑦𝑥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hu-HU" sz="2400" b="0" i="1" smtClean="0">
                          <a:latin typeface="Cambria Math" pitchFamily="18" charset="0"/>
                          <a:ea typeface="Cambria Math" pitchFamily="18" charset="0"/>
                        </a:rPr>
                        <m:t>𝑦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hu-HU" sz="2400" b="0" i="1" smtClean="0"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sz="2400" b="1" i="1" smtClean="0">
                        <a:latin typeface="Cambria Math"/>
                        <a:ea typeface="Cambria Math"/>
                      </a:rPr>
                      <m:t>𝒁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400" b="0" i="0" smtClean="0">
                        <a:latin typeface="Cambria Math"/>
                        <a:ea typeface="Cambria Math"/>
                      </a:rPr>
                      <m:t>ú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gy, hogy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𝜊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𝜊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, ∀ 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hu-HU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sz="2400" b="1" i="1"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  <a:p>
                <a:pPr marL="35560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𝜊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35560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5</m:t>
                    </m:r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𝑥𝑒</m:t>
                    </m:r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+</m:t>
                    </m:r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𝑒</m:t>
                    </m:r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/>
                        <a:ea typeface="Cambria Math" pitchFamily="18" charset="0"/>
                      </a:rPr>
                      <m:t> ⟹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=0⟹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hu-HU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sz="2400" b="1" i="1"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hu-HU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hu-HU" sz="2400" b="0" dirty="0" smtClean="0">
                  <a:latin typeface="Cambria Math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Más módszer: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 Math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𝜊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0=5∙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∙0+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+0=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, ∀  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hu-HU" sz="2400" dirty="0">
                          <a:ea typeface="Cambria Math"/>
                        </a:rPr>
                        <m:t> 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hu-HU" sz="2400" b="1" i="1">
                          <a:latin typeface="Cambria Math"/>
                          <a:ea typeface="Cambria Math"/>
                        </a:rPr>
                        <m:t>𝒁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</m:oMath>
                  </m:oMathPara>
                </a14:m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 Math" pitchFamily="18" charset="0"/>
                        </a:rPr>
                        <m:t>0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𝜊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=5∙0∙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+0+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,∀  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hu-HU" sz="2400" dirty="0">
                          <a:ea typeface="Cambria Math"/>
                        </a:rPr>
                        <m:t> </m:t>
                      </m:r>
                      <m:r>
                        <a:rPr lang="hu-HU" sz="24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hu-HU" sz="2400" b="1" i="1">
                          <a:latin typeface="Cambria Math"/>
                          <a:ea typeface="Cambria Math"/>
                        </a:rPr>
                        <m:t>𝒁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</m:oMath>
                  </m:oMathPara>
                </a14:m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	</a:t>
                </a:r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69995"/>
                <a:ext cx="10515600" cy="4006968"/>
              </a:xfrm>
              <a:blipFill rotWithShape="1">
                <a:blip r:embed="rId2"/>
                <a:stretch>
                  <a:fillRect l="-928" t="-30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682039"/>
              </a:xfrm>
            </p:spPr>
            <p:txBody>
              <a:bodyPr>
                <a:normAutofit/>
              </a:bodyPr>
              <a:lstStyle/>
              <a:p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II. Tétel</a:t>
                </a:r>
                <a:r>
                  <a:rPr lang="hu-HU" sz="2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2.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Az egész számok halmazán értelmezzük az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𝑦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=5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𝑥𝑦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𝑦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asszociatív műveletet. </a:t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𝑒</m:t>
                    </m:r>
                    <m:r>
                      <a:rPr lang="hu-HU" sz="2600" b="0" i="0" smtClean="0">
                        <a:latin typeface="Cambria Math" pitchFamily="18" charset="0"/>
                        <a:ea typeface="Cambria Math" pitchFamily="18" charset="0"/>
                      </a:rPr>
                      <m:t>=0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semleges elem a 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en-US" sz="2600" b="0" i="1" smtClean="0">
                        <a:latin typeface="Cambria Math" pitchFamily="18" charset="0"/>
                        <a:ea typeface="Cambria Math" pitchFamily="18" charset="0"/>
                      </a:rPr>
                      <m:t>„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műveletre nézve.</a:t>
                </a:r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682039"/>
              </a:xfrm>
              <a:blipFill rotWithShape="1">
                <a:blip r:embed="rId3"/>
                <a:stretch>
                  <a:fillRect l="-1043" t="-1087" b="-39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gyenes összekötő 5"/>
          <p:cNvCxnSpPr/>
          <p:nvPr/>
        </p:nvCxnSpPr>
        <p:spPr>
          <a:xfrm>
            <a:off x="3930555" y="2729555"/>
            <a:ext cx="0" cy="7779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053357" y="2906972"/>
                <a:ext cx="38212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i="1" smtClean="0">
                        <a:latin typeface="Cambria Math" pitchFamily="18" charset="0"/>
                        <a:ea typeface="Cambria Math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itchFamily="18" charset="0"/>
                        <a:ea typeface="Cambria Math" pitchFamily="18" charset="0"/>
                      </a:rPr>
                      <m:t>"</m:t>
                    </m:r>
                    <m:r>
                      <a:rPr lang="hu-HU" sz="2400" b="0" i="1" smtClean="0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en-US" sz="2400" b="0" i="1" smtClean="0">
                        <a:latin typeface="Cambria Math" pitchFamily="18" charset="0"/>
                        <a:ea typeface="Cambria Math" pitchFamily="18" charset="0"/>
                      </a:rPr>
                      <m:t>“</m:t>
                    </m:r>
                  </m:oMath>
                </a14:m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m</a:t>
                </a:r>
                <a:r>
                  <a:rPr lang="hu-HU" sz="2400" dirty="0" err="1" smtClean="0">
                    <a:latin typeface="Cambria Math" pitchFamily="18" charset="0"/>
                    <a:ea typeface="Cambria Math" pitchFamily="18" charset="0"/>
                  </a:rPr>
                  <a:t>űvelet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kommutatív</a:t>
                </a:r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357" y="2906972"/>
                <a:ext cx="3821239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1595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7"/>
          <p:cNvCxnSpPr/>
          <p:nvPr/>
        </p:nvCxnSpPr>
        <p:spPr>
          <a:xfrm>
            <a:off x="5679743" y="4929119"/>
            <a:ext cx="0" cy="7779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5802545" y="5106536"/>
                <a:ext cx="54979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latin typeface="Cambria Math" pitchFamily="18" charset="0"/>
                          <a:ea typeface="Cambria Math" pitchFamily="18" charset="0"/>
                        </a:rPr>
                        <m:t>⟹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𝑒</m:t>
                      </m:r>
                      <m:r>
                        <a:rPr lang="hu-HU" sz="2400">
                          <a:latin typeface="Cambria Math" pitchFamily="18" charset="0"/>
                          <a:ea typeface="Cambria Math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semleges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elem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itchFamily="18" charset="0"/>
                          <a:ea typeface="Cambria Math" pitchFamily="18" charset="0"/>
                        </a:rPr>
                        <m:t>“</m:t>
                      </m:r>
                      <m:r>
                        <a:rPr lang="hu-HU" sz="2400" i="1">
                          <a:latin typeface="Cambria Math" pitchFamily="18" charset="0"/>
                          <a:ea typeface="Cambria Math" pitchFamily="18" charset="0"/>
                        </a:rPr>
                        <m:t>𝜊</m:t>
                      </m:r>
                      <m:r>
                        <a:rPr lang="en-US" sz="2400" i="1">
                          <a:latin typeface="Cambria Math" pitchFamily="18" charset="0"/>
                          <a:ea typeface="Cambria Math" pitchFamily="18" charset="0"/>
                        </a:rPr>
                        <m:t>„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ű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veletre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hu-HU" sz="2400" dirty="0">
                          <a:latin typeface="Cambria Math" pitchFamily="18" charset="0"/>
                          <a:ea typeface="Cambria Math" pitchFamily="18" charset="0"/>
                        </a:rPr>
                        <m:t>zve</m:t>
                      </m:r>
                    </m:oMath>
                  </m:oMathPara>
                </a14:m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45" y="5106536"/>
                <a:ext cx="5497980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82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97289"/>
                <a:ext cx="10515600" cy="3002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6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∈</m:t>
                    </m:r>
                    <m:r>
                      <a:rPr lang="hu-HU" sz="2600" b="1" i="1" smtClean="0">
                        <a:latin typeface="Cambria Math" pitchFamily="18" charset="0"/>
                        <a:ea typeface="Cambria Math" pitchFamily="18" charset="0"/>
                      </a:rPr>
                      <m:t>𝒁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esetén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′∈</m:t>
                    </m:r>
                    <m:r>
                      <a:rPr lang="hu-HU" sz="2600" b="1" i="1" smtClean="0">
                        <a:latin typeface="Cambria Math" pitchFamily="18" charset="0"/>
                        <a:ea typeface="Cambria Math" pitchFamily="18" charset="0"/>
                      </a:rPr>
                      <m:t>𝒁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úgy, hogy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hu-HU" sz="2600" i="1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sSup>
                      <m:sSup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600" b="0" i="0" smtClean="0">
                            <a:latin typeface="Cambria Math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r>
                      <a:rPr lang="hu-HU" sz="2600" b="0" i="0" smtClean="0">
                        <a:latin typeface="Cambria Math"/>
                        <a:ea typeface="Cambria Math" pitchFamily="18" charset="0"/>
                      </a:rPr>
                      <m:t>=</m:t>
                    </m:r>
                    <m:sSup>
                      <m:sSup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hu-HU" sz="2600" i="1"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r>
                      <a:rPr lang="hu-HU" sz="2600" i="1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hu-HU" sz="26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hu-HU" sz="2600" b="0" i="1" smtClean="0">
                        <a:latin typeface="Cambria Math"/>
                        <a:ea typeface="Cambria Math" pitchFamily="18" charset="0"/>
                      </a:rPr>
                      <m:t>𝑒</m:t>
                    </m:r>
                  </m:oMath>
                </a14:m>
                <a:endParaRPr lang="hu-HU" sz="26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i="1">
                          <a:latin typeface="Cambria Math"/>
                          <a:ea typeface="Cambria Math" pitchFamily="18" charset="0"/>
                        </a:rPr>
                        <m:t>𝑥</m:t>
                      </m:r>
                      <m:r>
                        <a:rPr lang="hu-HU" sz="2600" i="1">
                          <a:latin typeface="Cambria Math" pitchFamily="18" charset="0"/>
                          <a:ea typeface="Cambria Math" pitchFamily="18" charset="0"/>
                        </a:rPr>
                        <m:t>𝜊</m:t>
                      </m:r>
                      <m:sSup>
                        <m:sSupPr>
                          <m:ctrlPr>
                            <a:rPr lang="hu-HU" sz="2600" i="1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hu-HU" sz="2600" i="1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600">
                              <a:latin typeface="Cambria Math"/>
                              <a:ea typeface="Cambria Math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hu-HU" sz="2600" b="0" i="1" smtClean="0">
                          <a:latin typeface="Cambria Math"/>
                          <a:ea typeface="Cambria Math" pitchFamily="18" charset="0"/>
                        </a:rPr>
                        <m:t>𝑒</m:t>
                      </m:r>
                      <m:r>
                        <a:rPr lang="hu-HU" sz="2600" b="0" i="1" smtClean="0">
                          <a:latin typeface="Cambria Math"/>
                          <a:ea typeface="Cambria Math" pitchFamily="18" charset="0"/>
                        </a:rPr>
                        <m:t> ⟹5</m:t>
                      </m:r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𝑥</m:t>
                      </m:r>
                      <m:sSup>
                        <m:sSupPr>
                          <m:ctrlPr>
                            <a:rPr lang="hu-HU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u-HU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hu-HU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hu-HU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u-HU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hu-HU" sz="2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u-HU" sz="26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hu-HU" sz="2600" b="0" dirty="0" smtClean="0">
                  <a:latin typeface="Cambria Math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6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  <m:t>5</m:t>
                          </m:r>
                          <m: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6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hu-HU" sz="2600" i="1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hu-HU" sz="2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600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  <a:ea typeface="Cambria Math" pitchFamily="18" charset="0"/>
                      </a:rPr>
                      <m:t>5</m:t>
                    </m:r>
                    <m:r>
                      <a:rPr lang="en-US" sz="2600" b="0" i="1" dirty="0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US" sz="2600" b="0" i="1" dirty="0" smtClean="0">
                        <a:latin typeface="Cambria Math"/>
                        <a:ea typeface="Cambria Math" pitchFamily="18" charset="0"/>
                      </a:rPr>
                      <m:t>+1=1 </m:t>
                    </m:r>
                  </m:oMath>
                </a14:m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vagy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itchFamily="18" charset="0"/>
                      </a:rPr>
                      <m:t>5</m:t>
                    </m:r>
                    <m:r>
                      <a:rPr lang="en-US" sz="2600" b="0" i="1" smtClean="0">
                        <a:latin typeface="Cambria Math"/>
                        <a:ea typeface="Cambria Math" pitchFamily="18" charset="0"/>
                      </a:rPr>
                      <m:t>𝑥</m:t>
                    </m:r>
                    <m:r>
                      <a:rPr lang="en-US" sz="2600" b="0" i="0" smtClean="0">
                        <a:latin typeface="Cambria Math"/>
                        <a:ea typeface="Cambria Math" pitchFamily="18" charset="0"/>
                      </a:rPr>
                      <m:t>+1</m:t>
                    </m:r>
                    <m:r>
                      <a:rPr lang="en-US" sz="26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hu-HU" sz="2600" b="0" i="1" smtClean="0"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a:rPr lang="hu-HU" sz="2600" i="1">
                        <a:latin typeface="Cambria Math"/>
                        <a:ea typeface="Cambria Math" pitchFamily="18" charset="0"/>
                      </a:rPr>
                      <m:t>1</m:t>
                    </m:r>
                  </m:oMath>
                </a14:m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97289"/>
                <a:ext cx="10515600" cy="3002509"/>
              </a:xfrm>
              <a:blipFill rotWithShape="1">
                <a:blip r:embed="rId2"/>
                <a:stretch>
                  <a:fillRect l="-1043" t="-324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682039"/>
              </a:xfrm>
            </p:spPr>
            <p:txBody>
              <a:bodyPr>
                <a:normAutofit/>
              </a:bodyPr>
              <a:lstStyle/>
              <a:p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II. Tétel</a:t>
                </a:r>
                <a:r>
                  <a:rPr lang="hu-HU" sz="2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2.</a:t>
                </a:r>
                <a:r>
                  <a:rPr lang="hu-HU" sz="26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Az egész számok halmazán értelmezzük az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𝑦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=5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𝑥𝑦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hu-HU" sz="2600" b="0" i="1" smtClean="0">
                        <a:latin typeface="Cambria Math" pitchFamily="18" charset="0"/>
                        <a:ea typeface="Cambria Math" pitchFamily="18" charset="0"/>
                      </a:rPr>
                      <m:t>𝑦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asszociatív műveletet. </a:t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c)</a:t>
                </a:r>
                <a:r>
                  <a:rPr lang="hu-HU" sz="26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Határozd meg a </a:t>
                </a:r>
                <a:r>
                  <a:rPr lang="hu-HU" sz="2600" dirty="0" err="1" smtClean="0">
                    <a:latin typeface="Cambria Math" pitchFamily="18" charset="0"/>
                    <a:ea typeface="Cambria Math" pitchFamily="18" charset="0"/>
                  </a:rPr>
                  <a:t>szimmetrizálható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elemeket a 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en-US" sz="2600" b="0" i="1" smtClean="0">
                        <a:latin typeface="Cambria Math" pitchFamily="18" charset="0"/>
                        <a:ea typeface="Cambria Math" pitchFamily="18" charset="0"/>
                      </a:rPr>
                      <m:t>„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műveletre nézve.</a:t>
                </a:r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682039"/>
              </a:xfrm>
              <a:blipFill rotWithShape="1">
                <a:blip r:embed="rId3"/>
                <a:stretch>
                  <a:fillRect l="-1043" t="-1087" b="-39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Szövegdoboz 1"/>
              <p:cNvSpPr txBox="1"/>
              <p:nvPr/>
            </p:nvSpPr>
            <p:spPr>
              <a:xfrm>
                <a:off x="1401249" y="4963566"/>
                <a:ext cx="159377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=0∈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hu-HU" sz="2400" b="1" dirty="0" smtClean="0"/>
              </a:p>
              <a:p>
                <a:endParaRPr lang="hu-HU" sz="2400" dirty="0"/>
              </a:p>
            </p:txBody>
          </p:sp>
        </mc:Choice>
        <mc:Fallback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49" y="4963566"/>
                <a:ext cx="1593770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/>
              <p:cNvSpPr txBox="1"/>
              <p:nvPr/>
            </p:nvSpPr>
            <p:spPr>
              <a:xfrm>
                <a:off x="4094508" y="4897183"/>
                <a:ext cx="2007344" cy="1155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𝒁</m:t>
                      </m:r>
                    </m:oMath>
                  </m:oMathPara>
                </a14:m>
                <a:endParaRPr lang="hu-HU" sz="2400" b="1" dirty="0" smtClean="0"/>
              </a:p>
              <a:p>
                <a:endParaRPr lang="hu-HU" sz="2400" dirty="0"/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08" y="4897183"/>
                <a:ext cx="2007344" cy="11555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900749" y="5563731"/>
                <a:ext cx="83948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T</a:t>
                </a:r>
                <a:r>
                  <a:rPr lang="hu-HU" sz="2400" dirty="0" err="1" smtClean="0">
                    <a:latin typeface="Cambria Math" pitchFamily="18" charset="0"/>
                    <a:ea typeface="Cambria Math" pitchFamily="18" charset="0"/>
                  </a:rPr>
                  <a:t>ehát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itchFamily="18" charset="0"/>
                        <a:ea typeface="Cambria Math" pitchFamily="18" charset="0"/>
                      </a:rPr>
                      <m:t>=0 </m:t>
                    </m:r>
                  </m:oMath>
                </a14:m>
                <a:r>
                  <a:rPr lang="hu-HU" sz="2400" dirty="0">
                    <a:latin typeface="Cambria Math" pitchFamily="18" charset="0"/>
                    <a:ea typeface="Cambria Math" pitchFamily="18" charset="0"/>
                  </a:rPr>
                  <a:t>szimmetrizálható elemeket a 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itchFamily="18" charset="0"/>
                        <a:ea typeface="Cambria Math" pitchFamily="18" charset="0"/>
                      </a:rPr>
                      <m:t>𝜊</m:t>
                    </m:r>
                    <m:r>
                      <a:rPr lang="en-US" sz="2400" i="1">
                        <a:latin typeface="Cambria Math" pitchFamily="18" charset="0"/>
                        <a:ea typeface="Cambria Math" pitchFamily="18" charset="0"/>
                      </a:rPr>
                      <m:t>„</m:t>
                    </m:r>
                  </m:oMath>
                </a14:m>
                <a:r>
                  <a:rPr lang="hu-HU" sz="2400" dirty="0">
                    <a:latin typeface="Cambria Math" pitchFamily="18" charset="0"/>
                    <a:ea typeface="Cambria Math" pitchFamily="18" charset="0"/>
                  </a:rPr>
                  <a:t> műveletre 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nézve. </a:t>
                </a:r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49" y="5563731"/>
                <a:ext cx="839486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62" t="-10667" r="-218" b="-30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9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4835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III. Tétel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  <a:b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Igazold, hogy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hu-HU" sz="25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5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5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5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5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hu-HU" sz="25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br>
                  <a:rPr lang="hu-HU" sz="25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az</a:t>
                </a:r>
                <a14:m>
                  <m:oMath xmlns:m="http://schemas.openxmlformats.org/officeDocument/2006/math"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grafikus képének </a:t>
                </a:r>
                <a:r>
                  <a:rPr lang="hu-HU" sz="25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aszimptotája</a:t>
                </a:r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felé. Határozd meg az </a:t>
                </a:r>
                <a14:m>
                  <m:oMath xmlns:m="http://schemas.openxmlformats.org/officeDocument/2006/math"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grafikus képén azon pontok abszcisszáit, amelyekben a grafikusképhez húzott érintő párhuzamos </a:t>
                </a:r>
                <a14:m>
                  <m:oMath xmlns:m="http://schemas.openxmlformats.org/officeDocument/2006/math"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egyenessel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!</a:t>
                </a:r>
                <a:b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Igazold, hogy az </a:t>
                </a:r>
                <a14:m>
                  <m:oMath xmlns:m="http://schemas.openxmlformats.org/officeDocument/2006/math">
                    <m:r>
                      <a:rPr lang="hu-HU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 konvex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ad>
                          <m:radPr>
                            <m:degHide m:val="on"/>
                            <m:ctrlP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intervallumon!</a:t>
                </a:r>
                <a:endParaRPr lang="hu-HU" sz="25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483544"/>
              </a:xfrm>
              <a:blipFill rotWithShape="1">
                <a:blip r:embed="rId2"/>
                <a:stretch>
                  <a:fillRect l="-986" r="-754" b="-8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703459" y="3800082"/>
                <a:ext cx="10515600" cy="2464239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800"/>
                  </a:spcBef>
                  <a:spcAft>
                    <a:spcPts val="600"/>
                  </a:spcAft>
                  <a:buNone/>
                </a:pPr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Megoldás: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2400"/>
                  </a:spcAft>
                  <a:buNone/>
                </a:pPr>
                <a:r>
                  <a:rPr lang="hu-HU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a)</a:t>
                </a:r>
                <a:r>
                  <a:rPr lang="hu-HU" sz="24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hu-HU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459" y="3800082"/>
                <a:ext cx="10515600" cy="2464239"/>
              </a:xfrm>
              <a:blipFill rotWithShape="1">
                <a:blip r:embed="rId3"/>
                <a:stretch>
                  <a:fillRect l="-870" t="-34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9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77193"/>
                <a:ext cx="10515600" cy="369977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Megoldás: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hu-H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hu-H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hu-HU" sz="20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hu-HU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hu-HU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hu-H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hu-HU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tehát nincs vízszintes </a:t>
                </a:r>
                <a:r>
                  <a:rPr lang="hu-HU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aszimptota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𝑚𝑥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ferde </a:t>
                </a:r>
                <a:r>
                  <a:rPr lang="hu-HU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aszimptota</a:t>
                </a:r>
                <a:endParaRPr lang="hu-H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u-HU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hu-HU" sz="2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u-HU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u-H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𝑚𝑥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Tehát 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ferde </a:t>
                </a:r>
                <a:r>
                  <a:rPr lang="hu-HU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aszimptota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felé.</a:t>
                </a:r>
                <a:endParaRPr lang="hu-H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77193"/>
                <a:ext cx="10515600" cy="3699770"/>
              </a:xfrm>
              <a:blipFill rotWithShape="1">
                <a:blip r:embed="rId2"/>
                <a:stretch>
                  <a:fillRect l="-638" t="-1647" b="-23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19873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hu-HU" sz="22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III. Tétel</a:t>
                </a:r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2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</a:t>
                </a:r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  <a:b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2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hu-HU" sz="22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az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grafikus képének </a:t>
                </a:r>
                <a:r>
                  <a:rPr lang="hu-HU" sz="2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aszimptotája</a:t>
                </a:r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felé. Határozd meg az </a:t>
                </a:r>
                <a14:m>
                  <m:oMath xmlns:m="http://schemas.openxmlformats.org/officeDocument/2006/math">
                    <m:r>
                      <a:rPr lang="hu-HU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grafikus képén azon pontok abszcisszáit, amelyekben a grafikusképhez húzott érintő párhuzamos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egyenessel!</a:t>
                </a:r>
                <a:endParaRPr lang="hu-HU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1987376"/>
              </a:xfrm>
              <a:blipFill rotWithShape="1">
                <a:blip r:embed="rId3"/>
                <a:stretch>
                  <a:fillRect l="-754" t="-920" b="-52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1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20463"/>
                <a:ext cx="10515600" cy="198737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hu-HU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III. Tétel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  <a:b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hu-HU" sz="24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az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grafikus képének </a:t>
                </a:r>
                <a:r>
                  <a:rPr lang="hu-HU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aszimptotája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felé. Határozd meg az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grafikus képén azon pontok abszcisszáit, amelyekben a grafikus képhez húzott érintő párhuzamos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egyenessel!</a:t>
                </a:r>
                <a:endParaRPr lang="hu-HU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20463"/>
                <a:ext cx="10515600" cy="1987376"/>
              </a:xfrm>
              <a:blipFill rotWithShape="1">
                <a:blip r:embed="rId2"/>
                <a:stretch>
                  <a:fillRect l="-928" t="-6135" b="-1012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838200" y="2635135"/>
            <a:ext cx="700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Megoldás: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838200" y="3050633"/>
                <a:ext cx="6350008" cy="2490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Tehát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ferde </a:t>
                </a:r>
                <a:r>
                  <a:rPr lang="hu-HU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aszimptota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felé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 :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érintő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egyenlete</a:t>
                </a:r>
                <a:endParaRPr lang="hu-HU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∥é ⇔ 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</m:sub>
                      </m:sSub>
                    </m:oMath>
                  </m:oMathPara>
                </a14:m>
                <a:endParaRPr lang="hu-H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⟹</m:t>
                      </m:r>
                      <m:sSub>
                        <m:sSub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hu-H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0633"/>
                <a:ext cx="6350008" cy="2490041"/>
              </a:xfrm>
              <a:prstGeom prst="rect">
                <a:avLst/>
              </a:prstGeom>
              <a:blipFill>
                <a:blip r:embed="rId3"/>
                <a:stretch>
                  <a:fillRect l="-1537" t="-1956" r="-4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gyenes összekötő 6"/>
          <p:cNvCxnSpPr/>
          <p:nvPr/>
        </p:nvCxnSpPr>
        <p:spPr>
          <a:xfrm>
            <a:off x="7188208" y="3050633"/>
            <a:ext cx="0" cy="2577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7626601" y="2913841"/>
                <a:ext cx="2256772" cy="962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hu-H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01" y="2913841"/>
                <a:ext cx="2256772" cy="962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7626601" y="4006282"/>
                <a:ext cx="336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01" y="4006282"/>
                <a:ext cx="3363549" cy="369332"/>
              </a:xfrm>
              <a:prstGeom prst="rect">
                <a:avLst/>
              </a:prstGeom>
              <a:blipFill>
                <a:blip r:embed="rId5"/>
                <a:stretch>
                  <a:fillRect l="-725" r="-1812" b="-65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7693105" y="4584469"/>
                <a:ext cx="631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 smtClean="0"/>
                  <a:t>=1</a:t>
                </a:r>
                <a:endParaRPr lang="hu-HU" sz="24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105" y="4584469"/>
                <a:ext cx="631007" cy="369332"/>
              </a:xfrm>
              <a:prstGeom prst="rect">
                <a:avLst/>
              </a:prstGeom>
              <a:blipFill>
                <a:blip r:embed="rId6"/>
                <a:stretch>
                  <a:fillRect l="-12500" t="-24590" r="-26923" b="-491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7626601" y="5309841"/>
                <a:ext cx="1963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Tehát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=±1</m:t>
                    </m:r>
                  </m:oMath>
                </a14:m>
                <a:endParaRPr lang="hu-H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01" y="5309841"/>
                <a:ext cx="1963614" cy="461665"/>
              </a:xfrm>
              <a:prstGeom prst="rect">
                <a:avLst/>
              </a:prstGeom>
              <a:blipFill>
                <a:blip r:embed="rId7"/>
                <a:stretch>
                  <a:fillRect l="-4658" t="-10526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47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5634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hu-HU" sz="22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III. Tétel</a:t>
                </a:r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2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</a:t>
                </a:r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  <a:b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2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Igazold, hogy az </a:t>
                </a:r>
                <a14:m>
                  <m:oMath xmlns:m="http://schemas.openxmlformats.org/officeDocument/2006/math">
                    <m:r>
                      <a:rPr lang="hu-HU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 konvex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ad>
                          <m:radPr>
                            <m:degHide m:val="on"/>
                            <m:ctrlPr>
                              <a:rPr lang="hu-HU" sz="2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hu-H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intervallumon!</a:t>
                </a:r>
                <a:endParaRPr lang="hu-HU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563428"/>
              </a:xfrm>
              <a:blipFill rotWithShape="1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53486"/>
                <a:ext cx="10515600" cy="4460962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hu-HU" sz="2000" b="1" dirty="0" smtClean="0"/>
                  <a:t>Megoldás: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hu-HU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hu-HU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hu-HU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hu-HU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hu-HU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u-HU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hu-HU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0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hu-HU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</m:t>
                              </m:r>
                              <m:sSup>
                                <m:sSup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0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</m:t>
                          </m:r>
                          <m:rad>
                            <m:radPr>
                              <m:degHide m:val="on"/>
                              <m:ctrlPr>
                                <a:rPr lang="hu-HU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hu-HU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⟹0≤</m:t>
                      </m:r>
                      <m:sSup>
                        <m:sSupPr>
                          <m:ctrlPr>
                            <a:rPr lang="hu-HU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⟹ </m:t>
                      </m:r>
                      <m:r>
                        <a:rPr lang="hu-H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</m:t>
                      </m:r>
                      <m:sSup>
                        <m:sSupPr>
                          <m:ctrlPr>
                            <a:rPr lang="hu-HU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hu-HU" sz="2000" dirty="0" smtClean="0"/>
                  <a:t>Mivel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 smtClean="0"/>
                  <a:t>&gt;0</a:t>
                </a:r>
                <a:r>
                  <a:rPr lang="hu-HU" sz="2000" dirty="0" smtClean="0"/>
                  <a:t>, </a:t>
                </a:r>
                <a14:m>
                  <m:oMath xmlns:m="http://schemas.openxmlformats.org/officeDocument/2006/math"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endParaRPr lang="hu-HU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hu-HU" sz="2000" dirty="0" smtClean="0"/>
                  <a:t>Tehát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/>
                      </a:rPr>
                      <m:t>f</m:t>
                    </m:r>
                    <m:r>
                      <a:rPr lang="hu-HU" sz="2000" b="0" i="0" smtClean="0">
                        <a:latin typeface="Cambria Math"/>
                      </a:rPr>
                      <m:t>′′</m:t>
                    </m:r>
                    <m:d>
                      <m:d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⟹</m:t>
                    </m:r>
                  </m:oMath>
                </a14:m>
                <a:r>
                  <a:rPr lang="hu-HU" sz="2000" dirty="0" smtClean="0"/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 konvex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ad>
                          <m:radPr>
                            <m:degHide m:val="on"/>
                            <m:ctrlPr>
                              <a:rPr lang="hu-HU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intervallumon.</a:t>
                </a:r>
                <a:endParaRPr lang="hu-HU" sz="2000" dirty="0"/>
              </a:p>
            </p:txBody>
          </p:sp>
        </mc:Choice>
        <mc:Fallback xmlns="">
          <p:sp>
            <p:nvSpPr>
              <p:cNvPr id="6" name="Tartalom hely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53486"/>
                <a:ext cx="10515600" cy="4460962"/>
              </a:xfrm>
              <a:blipFill rotWithShape="1">
                <a:blip r:embed="rId3"/>
                <a:stretch>
                  <a:fillRect l="-638" t="-13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94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783609" y="583488"/>
                <a:ext cx="10515600" cy="341530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  <a:spcAft>
                    <a:spcPts val="1800"/>
                  </a:spcAft>
                </a:pP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III. Tétel</a:t>
                </a:r>
                <a:b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5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: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Igazold,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f>
                          <m:fPr>
                            <m:ctrlP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5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500" dirty="0" smtClean="0"/>
                  <a:t>.</a:t>
                </a:r>
                <a:br>
                  <a:rPr lang="hu-HU" sz="2500" dirty="0" smtClean="0"/>
                </a:br>
                <a:r>
                  <a:rPr lang="hu-HU" sz="25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Számítsd ki: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Igazold, hogy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sz="25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5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5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hu-HU" sz="25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5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hu-HU" sz="25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500" i="1">
                        <a:latin typeface="Cambria Math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5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hu-HU" sz="2500" i="1">
                        <a:latin typeface="Cambria Math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hu-HU" sz="2500" i="1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u-HU" sz="2500" dirty="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3609" y="583488"/>
                <a:ext cx="10515600" cy="3415306"/>
              </a:xfrm>
              <a:blipFill rotWithShape="1">
                <a:blip r:embed="rId2"/>
                <a:stretch>
                  <a:fillRect l="-986" t="-55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10906" y="3746740"/>
                <a:ext cx="10515600" cy="14185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hu-HU" sz="2400" dirty="0" smtClean="0"/>
                  <a:t>  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0=0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906" y="3746740"/>
                <a:ext cx="10515600" cy="1418549"/>
              </a:xfrm>
              <a:blipFill rotWithShape="1">
                <a:blip r:embed="rId3"/>
                <a:stretch>
                  <a:fillRect l="-870" t="-60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Csoportba foglalás 9"/>
          <p:cNvGrpSpPr/>
          <p:nvPr/>
        </p:nvGrpSpPr>
        <p:grpSpPr>
          <a:xfrm>
            <a:off x="4935280" y="4059360"/>
            <a:ext cx="238941" cy="904612"/>
            <a:chOff x="5669280" y="2344187"/>
            <a:chExt cx="238941" cy="904612"/>
          </a:xfrm>
        </p:grpSpPr>
        <p:cxnSp>
          <p:nvCxnSpPr>
            <p:cNvPr id="7" name="Egyenes összekötő 6"/>
            <p:cNvCxnSpPr/>
            <p:nvPr/>
          </p:nvCxnSpPr>
          <p:spPr>
            <a:xfrm flipH="1">
              <a:off x="5669280" y="2419004"/>
              <a:ext cx="16625" cy="764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7"/>
                <p:cNvSpPr txBox="1"/>
                <p:nvPr/>
              </p:nvSpPr>
              <p:spPr>
                <a:xfrm>
                  <a:off x="5690063" y="2971800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8" name="Szövegdoboz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063" y="2971800"/>
                  <a:ext cx="18114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Szövegdoboz 8"/>
                <p:cNvSpPr txBox="1"/>
                <p:nvPr/>
              </p:nvSpPr>
              <p:spPr>
                <a:xfrm>
                  <a:off x="5714129" y="2344187"/>
                  <a:ext cx="194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9" name="Szövegdoboz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129" y="2344187"/>
                  <a:ext cx="19409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8750" r="-15625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516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28902"/>
                <a:ext cx="10515600" cy="948286"/>
              </a:xfrm>
            </p:spPr>
            <p:txBody>
              <a:bodyPr>
                <a:noAutofit/>
              </a:bodyPr>
              <a:lstStyle/>
              <a:p>
                <a:r>
                  <a:rPr lang="hu-HU" sz="24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I. Tétel</a:t>
                </a:r>
                <a:r>
                  <a:rPr lang="hu-HU" sz="2400" b="1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400" b="1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4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1. 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Igazold, hogy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5+2</m:t>
                    </m:r>
                    <m:rad>
                      <m:radPr>
                        <m:degHide m:val="on"/>
                        <m:ctrlPr>
                          <a:rPr lang="hu-HU" sz="2400" b="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hu-HU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számok különbsége egész szám!</a:t>
                </a:r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28902"/>
                <a:ext cx="10515600" cy="948286"/>
              </a:xfrm>
              <a:blipFill rotWithShape="1">
                <a:blip r:embed="rId2"/>
                <a:stretch>
                  <a:fillRect l="-928" t="-5161" b="-77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2053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u-HU" sz="26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b="0" i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5+2</m:t>
                      </m:r>
                      <m:rad>
                        <m:radPr>
                          <m:degHide m:val="on"/>
                          <m:ctrlP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3</m:t>
                          </m:r>
                        </m:e>
                      </m:rad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−</m:t>
                      </m:r>
                      <m:sSup>
                        <m:sSupPr>
                          <m:ctrlP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6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6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600" b="0" i="1" smtClean="0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=5</m:t>
                      </m:r>
                      <m:r>
                        <a:rPr lang="hu-HU" sz="2600" b="0" i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6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3</m:t>
                          </m:r>
                        </m:e>
                      </m:rad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−</m:t>
                      </m:r>
                      <m:d>
                        <m:dPr>
                          <m:ctrlP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1+</m:t>
                          </m:r>
                          <m:r>
                            <a:rPr lang="hu-HU" sz="2600" b="0" i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hu-HU" sz="2600" b="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600" b="0" i="1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hu-HU" sz="2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=5+2</m:t>
                    </m:r>
                    <m:rad>
                      <m:radPr>
                        <m:degHide m:val="on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−4−2</m:t>
                    </m:r>
                    <m:rad>
                      <m:radPr>
                        <m:degHide m:val="on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hu-HU" sz="26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</m:oMath>
                </a14:m>
                <a:endParaRPr lang="en-US" sz="2600" b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sz="2600" b="1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en-US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2.</a:t>
                </a:r>
                <a:r>
                  <a:rPr lang="en-US" sz="26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600" dirty="0" err="1" smtClean="0">
                    <a:latin typeface="Cambria Math" pitchFamily="18" charset="0"/>
                    <a:ea typeface="Cambria Math" pitchFamily="18" charset="0"/>
                  </a:rPr>
                  <a:t>Adottak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600" dirty="0" err="1" smtClean="0">
                    <a:latin typeface="Cambria Math" pitchFamily="18" charset="0"/>
                    <a:ea typeface="Cambria Math" pitchFamily="18" charset="0"/>
                  </a:rPr>
                  <a:t>az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𝑹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g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𝑹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2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hu-HU" sz="2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függvények. Határozd meg az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𝑚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valós számokat, amelyekre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𝑓</m:t>
                    </m:r>
                    <m:d>
                      <m:d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𝑚</m:t>
                        </m:r>
                      </m:e>
                    </m: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𝑔</m:t>
                    </m:r>
                    <m:d>
                      <m:d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𝑚</m:t>
                        </m:r>
                      </m:e>
                    </m: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</m:oMath>
                </a14:m>
                <a:endParaRPr lang="hu-HU" sz="26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hu-HU" sz="26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𝑚</m:t>
                          </m:r>
                        </m:e>
                      </m:d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𝑚</m:t>
                          </m:r>
                        </m:e>
                      </m:d>
                      <m:r>
                        <a:rPr lang="hu-HU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+1=2</m:t>
                      </m:r>
                      <m:sSup>
                        <m:sSupPr>
                          <m:ctrlPr>
                            <a:rPr lang="hu-HU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hu-HU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u-HU" sz="2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60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𝑚</m:t>
                        </m:r>
                      </m:e>
                      <m:sup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 </m:t>
                    </m:r>
                    <m:f>
                      <m:f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  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hu-HU" sz="2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±</m:t>
                    </m:r>
                    <m:f>
                      <m:fPr>
                        <m:ctrlPr>
                          <a:rPr lang="hu-HU" sz="26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2053"/>
                <a:ext cx="10515600" cy="4351338"/>
              </a:xfrm>
              <a:blipFill rotWithShape="1"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7"/>
          <p:cNvCxnSpPr/>
          <p:nvPr/>
        </p:nvCxnSpPr>
        <p:spPr>
          <a:xfrm flipV="1">
            <a:off x="3066597" y="4471118"/>
            <a:ext cx="582706" cy="340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5354271" y="4471118"/>
            <a:ext cx="582706" cy="340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47013"/>
                <a:ext cx="10515600" cy="153191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III. Tétel</a:t>
                </a:r>
                <a:b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5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Számítsd ki:</a:t>
                </a:r>
                <a: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hu-HU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47013"/>
                <a:ext cx="10515600" cy="1531912"/>
              </a:xfrm>
              <a:blipFill rotWithShape="1">
                <a:blip r:embed="rId2"/>
                <a:stretch>
                  <a:fillRect l="-986" t="-7143" b="-87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5"/>
              <p:cNvSpPr>
                <a:spLocks noGrp="1"/>
              </p:cNvSpPr>
              <p:nvPr>
                <p:ph idx="1"/>
              </p:nvPr>
            </p:nvSpPr>
            <p:spPr>
              <a:xfrm>
                <a:off x="814854" y="204338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Megoldás: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𝑐𝑜𝑠𝑥𝑑𝑥</m:t>
                        </m:r>
                      </m:e>
                    </m:nary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hu-HU" sz="2400" dirty="0" smtClean="0"/>
                  <a:t> 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𝑥𝑑𝑥</m:t>
                        </m:r>
                      </m:e>
                    </m:nary>
                  </m:oMath>
                </a14:m>
                <a:endParaRPr lang="hu-HU" sz="2400" dirty="0" smtClean="0"/>
              </a:p>
              <a:p>
                <a:pPr marL="0" indent="0">
                  <a:buNone/>
                </a:pPr>
                <a:endParaRPr lang="hu-HU" sz="2400" dirty="0"/>
              </a:p>
              <a:p>
                <a:pPr marL="0" indent="0">
                  <a:buNone/>
                </a:pPr>
                <a:endParaRPr lang="hu-HU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hu-HU" sz="2400" dirty="0" smtClean="0"/>
                  <a:t>  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/>
                  <a:t> </a:t>
                </a:r>
                <a:r>
                  <a:rPr lang="hu-HU" sz="2400" dirty="0" smtClean="0"/>
                  <a:t>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𝑐𝑜𝑠𝑥𝑑𝑥</m:t>
                        </m:r>
                      </m:e>
                    </m:nary>
                  </m:oMath>
                </a14:m>
                <a:endParaRPr lang="hu-HU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nary>
                      <m:naryPr>
                        <m:limLoc m:val="undOvr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𝑐𝑜𝑠𝑥𝑑𝑥</m:t>
                        </m:r>
                      </m:e>
                    </m:nary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</a:rPr>
                      <m:t>cosx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</a:rPr>
                      <m:t>sinx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 smtClean="0"/>
                  <a:t>  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hu-HU" sz="24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hu-HU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Tartalom hely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854" y="2043382"/>
                <a:ext cx="10515600" cy="4351338"/>
              </a:xfrm>
              <a:blipFill rotWithShape="1"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Csoportba foglalás 6"/>
          <p:cNvGrpSpPr/>
          <p:nvPr/>
        </p:nvGrpSpPr>
        <p:grpSpPr>
          <a:xfrm>
            <a:off x="5606998" y="2353536"/>
            <a:ext cx="217589" cy="873834"/>
            <a:chOff x="5669280" y="2344187"/>
            <a:chExt cx="217589" cy="873834"/>
          </a:xfrm>
        </p:grpSpPr>
        <p:cxnSp>
          <p:nvCxnSpPr>
            <p:cNvPr id="8" name="Egyenes összekötő 7"/>
            <p:cNvCxnSpPr/>
            <p:nvPr/>
          </p:nvCxnSpPr>
          <p:spPr>
            <a:xfrm flipH="1">
              <a:off x="5669280" y="2419004"/>
              <a:ext cx="16625" cy="764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Szövegdoboz 8"/>
                <p:cNvSpPr txBox="1"/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9" name="Szövegdoboz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26923" r="-30769" b="-50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Szövegdoboz 9"/>
                <p:cNvSpPr txBox="1"/>
                <p:nvPr/>
              </p:nvSpPr>
              <p:spPr>
                <a:xfrm>
                  <a:off x="5714129" y="2344187"/>
                  <a:ext cx="172740" cy="4184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10" name="Szövegdoboz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129" y="2344187"/>
                  <a:ext cx="172740" cy="418448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5000" b="-1617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Csoportba foglalás 10"/>
          <p:cNvGrpSpPr/>
          <p:nvPr/>
        </p:nvGrpSpPr>
        <p:grpSpPr>
          <a:xfrm>
            <a:off x="2140493" y="4005819"/>
            <a:ext cx="217589" cy="722177"/>
            <a:chOff x="5669280" y="2344187"/>
            <a:chExt cx="217589" cy="873834"/>
          </a:xfrm>
        </p:grpSpPr>
        <p:cxnSp>
          <p:nvCxnSpPr>
            <p:cNvPr id="12" name="Egyenes összekötő 11"/>
            <p:cNvCxnSpPr/>
            <p:nvPr/>
          </p:nvCxnSpPr>
          <p:spPr>
            <a:xfrm flipH="1">
              <a:off x="5669280" y="2419004"/>
              <a:ext cx="16625" cy="764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Szövegdoboz 12"/>
                <p:cNvSpPr txBox="1"/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13" name="Szövegdoboz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30769" r="-26923" b="-2647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Szövegdoboz 13"/>
                <p:cNvSpPr txBox="1"/>
                <p:nvPr/>
              </p:nvSpPr>
              <p:spPr>
                <a:xfrm>
                  <a:off x="5714129" y="2344187"/>
                  <a:ext cx="172740" cy="4184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14" name="Szövegdoboz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129" y="2344187"/>
                  <a:ext cx="172740" cy="418448"/>
                </a:xfrm>
                <a:prstGeom prst="rect">
                  <a:avLst/>
                </a:prstGeom>
                <a:blipFill>
                  <a:blip r:embed="rId7"/>
                  <a:stretch>
                    <a:fillRect l="-20690" r="-20690" b="-4035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Csoportba foglalás 14"/>
          <p:cNvGrpSpPr/>
          <p:nvPr/>
        </p:nvGrpSpPr>
        <p:grpSpPr>
          <a:xfrm>
            <a:off x="3421861" y="3946038"/>
            <a:ext cx="217589" cy="722177"/>
            <a:chOff x="5669280" y="2344187"/>
            <a:chExt cx="217589" cy="873834"/>
          </a:xfrm>
        </p:grpSpPr>
        <p:cxnSp>
          <p:nvCxnSpPr>
            <p:cNvPr id="16" name="Egyenes összekötő 15"/>
            <p:cNvCxnSpPr/>
            <p:nvPr/>
          </p:nvCxnSpPr>
          <p:spPr>
            <a:xfrm flipH="1">
              <a:off x="5669280" y="2453766"/>
              <a:ext cx="16625" cy="69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zövegdoboz 16"/>
                <p:cNvSpPr txBox="1"/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17" name="Szövegdoboz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6923" r="-30769" b="-2727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Szövegdoboz 17"/>
                <p:cNvSpPr txBox="1"/>
                <p:nvPr/>
              </p:nvSpPr>
              <p:spPr>
                <a:xfrm>
                  <a:off x="5714129" y="2344187"/>
                  <a:ext cx="172740" cy="4184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18" name="Szövegdoboz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129" y="2344187"/>
                  <a:ext cx="172740" cy="418448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1429" b="-41071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Csoportba foglalás 18"/>
          <p:cNvGrpSpPr/>
          <p:nvPr/>
        </p:nvGrpSpPr>
        <p:grpSpPr>
          <a:xfrm>
            <a:off x="5490342" y="4668215"/>
            <a:ext cx="217589" cy="794395"/>
            <a:chOff x="5669280" y="2344187"/>
            <a:chExt cx="217589" cy="873834"/>
          </a:xfrm>
        </p:grpSpPr>
        <p:cxnSp>
          <p:nvCxnSpPr>
            <p:cNvPr id="20" name="Egyenes összekötő 19"/>
            <p:cNvCxnSpPr/>
            <p:nvPr/>
          </p:nvCxnSpPr>
          <p:spPr>
            <a:xfrm flipH="1">
              <a:off x="5669280" y="2419004"/>
              <a:ext cx="16625" cy="764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Szövegdoboz 20"/>
                <p:cNvSpPr txBox="1"/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21" name="Szövegdoboz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5926" r="-25926" b="-1621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Szövegdoboz 21"/>
                <p:cNvSpPr txBox="1"/>
                <p:nvPr/>
              </p:nvSpPr>
              <p:spPr>
                <a:xfrm>
                  <a:off x="5714129" y="2344187"/>
                  <a:ext cx="172740" cy="4184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22" name="Szövegdoboz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129" y="2344187"/>
                  <a:ext cx="172740" cy="418448"/>
                </a:xfrm>
                <a:prstGeom prst="rect">
                  <a:avLst/>
                </a:prstGeom>
                <a:blipFill>
                  <a:blip r:embed="rId11"/>
                  <a:stretch>
                    <a:fillRect l="-20690" r="-20690" b="-26984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1573219" y="3264521"/>
                <a:ext cx="32973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hu-HU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hu-HU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19" y="3264521"/>
                <a:ext cx="3297313" cy="553998"/>
              </a:xfrm>
              <a:prstGeom prst="rect">
                <a:avLst/>
              </a:prstGeom>
              <a:blipFill rotWithShape="1">
                <a:blip r:embed="rId12"/>
                <a:stretch>
                  <a:fillRect l="-3142" t="-1111" r="-1664" b="-122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6215733" y="3392040"/>
                <a:ext cx="31466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𝑠𝑖𝑛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𝑐𝑜𝑠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u-HU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dirty="0" smtClean="0"/>
                  <a:t>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733" y="3392040"/>
                <a:ext cx="3146631" cy="553998"/>
              </a:xfrm>
              <a:prstGeom prst="rect">
                <a:avLst/>
              </a:prstGeom>
              <a:blipFill rotWithShape="1">
                <a:blip r:embed="rId13"/>
                <a:stretch>
                  <a:fillRect l="-3488" r="-775" b="-120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20119"/>
                <a:ext cx="10515600" cy="3856844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r>
                  <a:rPr lang="hu-HU" sz="24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hu-HU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hu-HU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hu-HU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hu-HU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hu-HU" sz="2400" b="0" i="1" smtClean="0">
                                  <a:latin typeface="Cambria Math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hu-HU" sz="2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𝑐𝑜𝑠𝑥</m:t>
                              </m:r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hu-HU" sz="2400" b="0" i="0" smtClean="0">
                          <a:latin typeface="Cambria Math"/>
                        </a:rPr>
                        <m:t>dx</m:t>
                      </m:r>
                      <m:r>
                        <a:rPr lang="hu-HU" sz="24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hu-HU" sz="2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hu-HU" sz="2400" b="0" i="1" smtClean="0">
                                  <a:latin typeface="Cambria Math"/>
                                </a:rPr>
                                <m:t>(−</m:t>
                              </m:r>
                              <m:r>
                                <a:rPr lang="hu-HU" sz="2400" b="0" i="1" smtClean="0"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hu-HU" sz="24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𝑐𝑜𝑠𝑥</m:t>
                              </m:r>
                            </m:den>
                          </m:f>
                          <m:r>
                            <a:rPr lang="hu-H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hu-HU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hu-HU" sz="2400" dirty="0" smtClean="0"/>
                  <a:t>     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nary>
                      <m:naryPr>
                        <m:limLoc m:val="undOvr"/>
                        <m:ctrlPr>
                          <a:rPr lang="hu-HU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400" i="1"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hu-HU" sz="2400" b="0" i="1" smtClean="0">
                            <a:latin typeface="Cambria Math"/>
                          </a:rPr>
                          <m:t>𝑡𝑔𝑥</m:t>
                        </m:r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hu-HU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/>
                              </a:rPr>
                              <m:t>𝑐𝑜𝑠𝑥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 smtClean="0"/>
                  <a:t>  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hu-HU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/>
                              </a:rPr>
                              <m:t>𝑐𝑜𝑠</m:t>
                            </m:r>
                            <m:f>
                              <m:fPr>
                                <m:ctrlPr>
                                  <a:rPr lang="hu-HU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hu-HU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hu-HU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hu-HU" sz="24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endParaRPr lang="hu-HU" sz="2400" dirty="0" smtClean="0"/>
              </a:p>
              <a:p>
                <a:pPr marL="0" indent="0">
                  <a:buNone/>
                </a:pPr>
                <a:r>
                  <a:rPr lang="hu-HU" sz="2400" dirty="0" smtClean="0"/>
                  <a:t>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hu-HU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hu-HU" sz="2400" b="0" i="1" smtClean="0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 smtClean="0"/>
                  <a:t>.</a:t>
                </a:r>
                <a:endParaRPr lang="hu-HU" sz="2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20119"/>
                <a:ext cx="10515600" cy="3856844"/>
              </a:xfrm>
              <a:blipFill rotWithShape="1">
                <a:blip r:embed="rId2"/>
                <a:stretch>
                  <a:fillRect l="-928" t="-22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23078"/>
                <a:ext cx="10515600" cy="186974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III. Tétel</a:t>
                </a:r>
                <a:b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u-HU" sz="25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5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500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</a:t>
                </a:r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Igazold, hogy </a:t>
                </a:r>
                <a:r>
                  <a:rPr lang="hu-HU" sz="25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sz="25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5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sz="25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hu-HU" sz="25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5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hu-HU" sz="25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sz="2500" b="0" i="1" smtClean="0">
                        <a:latin typeface="Cambria Math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5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5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5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hu-HU" sz="2500" b="0" i="1" smtClean="0">
                        <a:latin typeface="Cambria Math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hu-HU" sz="2500" b="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hu-HU" sz="2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23078"/>
                <a:ext cx="10515600" cy="1869743"/>
              </a:xfrm>
              <a:blipFill rotWithShape="1">
                <a:blip r:embed="rId3"/>
                <a:stretch>
                  <a:fillRect l="-986" t="-19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Csoportba foglalás 5"/>
          <p:cNvGrpSpPr/>
          <p:nvPr/>
        </p:nvGrpSpPr>
        <p:grpSpPr>
          <a:xfrm>
            <a:off x="5315434" y="3978861"/>
            <a:ext cx="217589" cy="873835"/>
            <a:chOff x="5669280" y="2344187"/>
            <a:chExt cx="217589" cy="873834"/>
          </a:xfrm>
        </p:grpSpPr>
        <p:cxnSp>
          <p:nvCxnSpPr>
            <p:cNvPr id="7" name="Egyenes összekötő 6"/>
            <p:cNvCxnSpPr/>
            <p:nvPr/>
          </p:nvCxnSpPr>
          <p:spPr>
            <a:xfrm flipH="1">
              <a:off x="5669280" y="2419004"/>
              <a:ext cx="16625" cy="764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7"/>
                <p:cNvSpPr txBox="1"/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21" name="Szövegdoboz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063" y="2971800"/>
                  <a:ext cx="160300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5926" r="-25926" b="-1621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Szövegdoboz 8"/>
                <p:cNvSpPr txBox="1"/>
                <p:nvPr/>
              </p:nvSpPr>
              <p:spPr>
                <a:xfrm>
                  <a:off x="5714129" y="2344187"/>
                  <a:ext cx="172740" cy="4620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1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hu-HU" sz="1600" dirty="0"/>
                </a:p>
              </p:txBody>
            </p:sp>
          </mc:Choice>
          <mc:Fallback xmlns="">
            <p:sp>
              <p:nvSpPr>
                <p:cNvPr id="9" name="Szövegdoboz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129" y="2344187"/>
                  <a:ext cx="172740" cy="46205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5000" r="-21429" b="-526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257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3336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I. Tétel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3.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Oldd meg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60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hu-HU" sz="2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+5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+1</m:t>
                        </m:r>
                      </m:e>
                    </m:ra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egyenletet a valós számok halmazán!</a:t>
                </a:r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33365"/>
                <a:ext cx="10515600" cy="1325563"/>
              </a:xfrm>
              <a:blipFill rotWithShape="1">
                <a:blip r:embed="rId2"/>
                <a:stretch>
                  <a:fillRect l="-1043" t="-2752" b="-64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7"/>
          <p:cNvCxnSpPr/>
          <p:nvPr/>
        </p:nvCxnSpPr>
        <p:spPr>
          <a:xfrm flipH="1">
            <a:off x="2770098" y="5121364"/>
            <a:ext cx="8965" cy="959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5495047" y="1593168"/>
                <a:ext cx="6248249" cy="1797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hu-HU" sz="24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24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endChr m:val=""/>
                                  <m:ctrlPr>
                                    <a:rPr lang="hu-HU" sz="240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−∞,</m:t>
                                  </m:r>
                                  <m:d>
                                    <m:dPr>
                                      <m:begChr m:val=""/>
                                      <m:endChr m:val="]"/>
                                      <m:ctrlPr>
                                        <a:rPr lang="hu-HU" sz="2400" i="1" dirty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u-HU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u-HU" sz="2400" i="1">
                                              <a:latin typeface="Cambria Math" panose="02040503050406030204" pitchFamily="18" charset="0"/>
                                            </a:rPr>
                                            <m:t>−5−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hu-HU" sz="24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hu-HU" sz="2400" i="1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hu-HU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hu-HU" sz="240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hu-HU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hu-HU" sz="240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−5+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hu-HU" sz="24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hu-HU" sz="2400" i="1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"/>
                                      <m:ctrlPr>
                                        <a:rPr lang="hu-HU" sz="240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e>
                                  </m:d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hu-HU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u-HU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hu-HU" sz="2400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2400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hu-H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u-HU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d>
                                    <m:dPr>
                                      <m:begChr m:val=""/>
                                      <m:ctrlPr>
                                        <a:rPr lang="hu-HU" sz="2400" i="1" dirty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+∞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047" y="1593168"/>
                <a:ext cx="6248249" cy="1797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838200" y="1727215"/>
                <a:ext cx="6096000" cy="11389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u-HU" sz="2400" b="1" dirty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r>
                  <a:rPr lang="hu-HU" sz="2400" dirty="0">
                    <a:latin typeface="Cambria Math" pitchFamily="18" charset="0"/>
                    <a:ea typeface="Cambria Math" pitchFamily="18" charset="0"/>
                  </a:rPr>
                  <a:t>Létezési feltételek: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u-HU" sz="24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+5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+1≥0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+5≥0</m:t>
                            </m:r>
                          </m:e>
                        </m:eqArr>
                      </m:e>
                    </m:d>
                  </m:oMath>
                </a14:m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7215"/>
                <a:ext cx="6096000" cy="1138902"/>
              </a:xfrm>
              <a:prstGeom prst="rect">
                <a:avLst/>
              </a:prstGeom>
              <a:blipFill rotWithShape="1">
                <a:blip r:embed="rId4"/>
                <a:stretch>
                  <a:fillRect l="-1600" t="-42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838200" y="3304539"/>
                <a:ext cx="23913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24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04539"/>
                <a:ext cx="23913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838200" y="3827607"/>
                <a:ext cx="2447365" cy="1237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∆=25−4=21</m:t>
                      </m:r>
                    </m:oMath>
                  </m:oMathPara>
                </a14:m>
                <a:endParaRPr lang="hu-HU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27607"/>
                <a:ext cx="2447365" cy="1237455"/>
              </a:xfrm>
              <a:prstGeom prst="rect">
                <a:avLst/>
              </a:prstGeom>
              <a:blipFill>
                <a:blip r:embed="rId6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/>
              <p:cNvSpPr/>
              <p:nvPr/>
            </p:nvSpPr>
            <p:spPr>
              <a:xfrm>
                <a:off x="1865423" y="4970159"/>
                <a:ext cx="4716419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/>
                  <a:t>	-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hu-HU" sz="24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−5−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−5+</m:t>
                        </m:r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/>
                  <a:t>       +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13" name="Téglalap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23" y="4970159"/>
                <a:ext cx="4716419" cy="680827"/>
              </a:xfrm>
              <a:prstGeom prst="rect">
                <a:avLst/>
              </a:prstGeom>
              <a:blipFill>
                <a:blip r:embed="rId7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/>
              <p:cNvSpPr/>
              <p:nvPr/>
            </p:nvSpPr>
            <p:spPr>
              <a:xfrm>
                <a:off x="1125319" y="5537362"/>
                <a:ext cx="54745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400" dirty="0"/>
                  <a:t>   +  +  +   0  - - - - - </a:t>
                </a:r>
                <a:r>
                  <a:rPr lang="hu-HU" sz="2400" dirty="0" smtClean="0"/>
                  <a:t> </a:t>
                </a:r>
                <a:r>
                  <a:rPr lang="hu-HU" sz="2400" dirty="0"/>
                  <a:t>0    + + + +</a:t>
                </a:r>
              </a:p>
            </p:txBody>
          </p:sp>
        </mc:Choice>
        <mc:Fallback xmlns=""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19" y="5537362"/>
                <a:ext cx="547451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gyenes összekötő 15"/>
          <p:cNvCxnSpPr/>
          <p:nvPr/>
        </p:nvCxnSpPr>
        <p:spPr>
          <a:xfrm>
            <a:off x="1125319" y="5600976"/>
            <a:ext cx="5732595" cy="5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églalap 17"/>
              <p:cNvSpPr/>
              <p:nvPr/>
            </p:nvSpPr>
            <p:spPr>
              <a:xfrm>
                <a:off x="6749088" y="3698180"/>
                <a:ext cx="3466655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hu-HU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hu-HU" sz="24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−5+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8" name="Téglalap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088" y="3698180"/>
                <a:ext cx="3466655" cy="9142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909918" y="3435891"/>
                <a:ext cx="10515600" cy="265672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hu-HU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4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+5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+5</m:t>
                          </m:r>
                        </m:e>
                      </m:ra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()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    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+5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+1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x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+5</m:t>
                    </m:r>
                  </m:oMath>
                </a14:m>
                <a:r>
                  <a:rPr lang="hu-HU" sz="2400" b="0" dirty="0" smtClean="0">
                    <a:latin typeface="Cambria Math" pitchFamily="18" charset="0"/>
                    <a:ea typeface="Cambria Math" pitchFamily="18" charset="0"/>
                  </a:rPr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=1∈</m:t>
                    </m:r>
                  </m:oMath>
                </a14:m>
                <a:r>
                  <a:rPr lang="hu-HU" sz="2400" b="0" i="1" dirty="0" smtClean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hu-HU" sz="2400" b="0" dirty="0" smtClean="0">
                    <a:latin typeface="Cambria Math" pitchFamily="18" charset="0"/>
                    <a:ea typeface="Cambria Math" pitchFamily="18" charset="0"/>
                  </a:rPr>
                  <a:t>		</a:t>
                </a:r>
                <a:endParaRPr lang="hu-HU" sz="2400" b="0" i="1" dirty="0" smtClean="0"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    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+3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−4=0</m:t>
                    </m:r>
                  </m:oMath>
                </a14:m>
                <a:r>
                  <a:rPr lang="hu-HU" sz="2400" b="0" dirty="0" smtClean="0">
                    <a:latin typeface="Cambria Math" pitchFamily="18" charset="0"/>
                    <a:ea typeface="Cambria Math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−4</m:t>
                    </m:r>
                    <m:r>
                      <a:rPr lang="hu-HU" sz="2400" b="0" i="1" smtClean="0">
                        <a:latin typeface="Cambria Math" pitchFamily="18" charset="0"/>
                        <a:ea typeface="Cambria Math" pitchFamily="18" charset="0"/>
                      </a:rPr>
                      <m:t>∉</m:t>
                    </m:r>
                  </m:oMath>
                </a14:m>
                <a:r>
                  <a:rPr lang="hu-HU" sz="2400" b="0" i="1" dirty="0" smtClean="0">
                    <a:latin typeface="Cambria Math" pitchFamily="18" charset="0"/>
                    <a:ea typeface="Cambria Math" pitchFamily="18" charset="0"/>
                  </a:rPr>
                  <a:t>D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=9+16=25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			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𝑀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918" y="3435891"/>
                <a:ext cx="10515600" cy="265672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15253"/>
                <a:ext cx="10515600" cy="1388589"/>
              </a:xfrm>
            </p:spPr>
            <p:txBody>
              <a:bodyPr>
                <a:normAutofit/>
              </a:bodyPr>
              <a:lstStyle/>
              <a:p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I. Tétel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3.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Oldd meg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60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6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hu-HU" sz="2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+5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+1</m:t>
                        </m:r>
                      </m:e>
                    </m:ra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egyenletet a valós számok halmazán!</a:t>
                </a:r>
                <a:endParaRPr lang="hu-HU" sz="26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15253"/>
                <a:ext cx="10515600" cy="1388589"/>
              </a:xfrm>
              <a:blipFill rotWithShape="1">
                <a:blip r:embed="rId3"/>
                <a:stretch>
                  <a:fillRect l="-1043" t="-441" b="-44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gyenes összekötő 6"/>
          <p:cNvCxnSpPr/>
          <p:nvPr/>
        </p:nvCxnSpPr>
        <p:spPr>
          <a:xfrm flipH="1">
            <a:off x="4392706" y="3427017"/>
            <a:ext cx="179294" cy="466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909918" y="2317622"/>
                <a:ext cx="3115084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hu-HU" sz="24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−5+</m:t>
                              </m:r>
                              <m:rad>
                                <m:radPr>
                                  <m:degHide m:val="on"/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18" y="2317622"/>
                <a:ext cx="3115084" cy="9142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églalap 12"/>
          <p:cNvSpPr/>
          <p:nvPr/>
        </p:nvSpPr>
        <p:spPr>
          <a:xfrm>
            <a:off x="909918" y="1796761"/>
            <a:ext cx="149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Cambria Math" pitchFamily="18" charset="0"/>
                <a:ea typeface="Cambria Math" pitchFamily="18" charset="0"/>
              </a:rPr>
              <a:t>Megoldás:</a:t>
            </a:r>
            <a:endParaRPr lang="hu-HU" sz="24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254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I. Tétel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4. </a:t>
                </a:r>
                <a:r>
                  <a:rPr lang="hu-HU" sz="2600" dirty="0" err="1" smtClean="0">
                    <a:latin typeface="Cambria Math" pitchFamily="18" charset="0"/>
                    <a:ea typeface="Cambria Math" pitchFamily="18" charset="0"/>
                  </a:rPr>
                  <a:t>Számítsd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ki a valószínűségét annak, hogy kiválasztva egy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számot az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−2, −1, 1, 2, 3</m:t>
                        </m:r>
                      </m:e>
                    </m:d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halmazból, teljesüljön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6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+1</m:t>
                        </m:r>
                      </m:e>
                    </m:d>
                    <m:r>
                      <a:rPr lang="hu-H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egyenlőtlenség.</a:t>
                </a:r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2549"/>
                <a:ext cx="10515600" cy="1325563"/>
              </a:xfrm>
              <a:blipFill rotWithShape="1">
                <a:blip r:embed="rId2"/>
                <a:stretch>
                  <a:fillRect l="-1043" t="-1382" b="-50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1161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hu-HU" sz="24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𝑝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𝑘𝑒𝑑𝑣𝑒𝑧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ő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𝑒𝑠𝑒𝑡𝑒𝑘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𝑠𝑧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𝑚𝑎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/>
                              <a:ea typeface="Cambria Math" pitchFamily="18" charset="0"/>
                            </a:rPr>
                            <m:t>𝑙𝑒h𝑒𝑡𝑠</m:t>
                          </m:r>
                          <m:r>
                            <a:rPr lang="hu-HU" sz="2400" b="0" i="1" smtClean="0">
                              <a:latin typeface="Cambria Math"/>
                              <a:ea typeface="Cambria Math" pitchFamily="18" charset="0"/>
                            </a:rPr>
                            <m:t>é</m:t>
                          </m:r>
                          <m:r>
                            <a:rPr lang="hu-HU" sz="2400" b="0" i="1" smtClean="0">
                              <a:latin typeface="Cambria Math"/>
                              <a:ea typeface="Cambria Math" pitchFamily="18" charset="0"/>
                            </a:rPr>
                            <m:t>𝑔𝑒𝑠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𝑒𝑠𝑒𝑡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𝑠𝑧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𝑚𝑎</m:t>
                          </m:r>
                        </m:den>
                      </m:f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itchFamily="18" charset="0"/>
                              <a:ea typeface="Cambria Math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lehetséges esetek: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−2, −1, 1, 2, 3</m:t>
                        </m:r>
                      </m:e>
                    </m:d>
                    <m:r>
                      <a:rPr lang="hu-HU" sz="2400" i="1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hu-HU" sz="2400" dirty="0" err="1" smtClean="0">
                    <a:latin typeface="Cambria Math" pitchFamily="18" charset="0"/>
                    <a:ea typeface="Cambria Math" pitchFamily="18" charset="0"/>
                  </a:rPr>
                  <a:t>card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400" i="1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= 5.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dirty="0">
                    <a:latin typeface="Cambria Math" pitchFamily="18" charset="0"/>
                    <a:ea typeface="Cambria Math" pitchFamily="18" charset="0"/>
                  </a:rPr>
                  <a:t>k</a:t>
                </a:r>
                <a:r>
                  <a:rPr lang="hu-HU" sz="2400" dirty="0" err="1" smtClean="0">
                    <a:latin typeface="Cambria Math" pitchFamily="18" charset="0"/>
                    <a:ea typeface="Cambria Math" pitchFamily="18" charset="0"/>
                  </a:rPr>
                  <a:t>edvező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esetek: </a:t>
                </a:r>
                <a:r>
                  <a:rPr lang="hu-HU" sz="2400" i="1" dirty="0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{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1, 2, 3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}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card </a:t>
                </a:r>
                <a:r>
                  <a:rPr lang="en-US" sz="2400" i="1" dirty="0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= 3.</a:t>
                </a:r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−2+1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hamis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−1+1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 hamis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1+1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igaz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2+1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igaz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3+1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igaz</a:t>
                </a:r>
              </a:p>
              <a:p>
                <a:pPr marL="0" indent="0">
                  <a:buNone/>
                </a:pPr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1161"/>
                <a:ext cx="10515600" cy="4351338"/>
              </a:xfrm>
              <a:blipFill rotWithShape="1">
                <a:blip r:embed="rId3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0160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I. Tétel</a:t>
                </a:r>
                <a:b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5.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Legyen </a:t>
                </a:r>
                <a:r>
                  <a:rPr lang="hu-HU" sz="2600" i="1" dirty="0" smtClean="0">
                    <a:latin typeface="Cambria Math" pitchFamily="18" charset="0"/>
                    <a:ea typeface="Cambria Math" pitchFamily="18" charset="0"/>
                  </a:rPr>
                  <a:t>A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hu-HU" sz="2600" i="1" dirty="0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hu-HU" sz="2600" i="1" dirty="0" smtClean="0"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és </a:t>
                </a:r>
                <a:r>
                  <a:rPr lang="hu-HU" sz="2600" i="1" dirty="0" smtClean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négy </a:t>
                </a:r>
                <a:r>
                  <a:rPr lang="hu-HU" sz="2600" dirty="0" err="1" smtClean="0">
                    <a:latin typeface="Cambria Math" pitchFamily="18" charset="0"/>
                    <a:ea typeface="Cambria Math" pitchFamily="18" charset="0"/>
                  </a:rPr>
                  <a:t>koplanáris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pont, </a:t>
                </a:r>
                <a:r>
                  <a:rPr lang="hu-HU" sz="2600" i="1" dirty="0" smtClean="0">
                    <a:latin typeface="Cambria Math" pitchFamily="18" charset="0"/>
                    <a:ea typeface="Cambria Math" pitchFamily="18" charset="0"/>
                  </a:rPr>
                  <a:t>M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az </a:t>
                </a:r>
                <a:r>
                  <a:rPr lang="hu-HU" sz="2600" i="1" dirty="0" smtClean="0">
                    <a:latin typeface="Cambria Math" pitchFamily="18" charset="0"/>
                    <a:ea typeface="Cambria Math" pitchFamily="18" charset="0"/>
                  </a:rPr>
                  <a:t>AD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szakasz felezőpontja és </a:t>
                </a:r>
                <a:r>
                  <a:rPr lang="hu-HU" sz="2600" i="1" dirty="0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a </a:t>
                </a:r>
                <a:r>
                  <a:rPr lang="hu-HU" sz="2600" i="1" dirty="0" smtClean="0">
                    <a:latin typeface="Cambria Math" pitchFamily="18" charset="0"/>
                    <a:ea typeface="Cambria Math" pitchFamily="18" charset="0"/>
                  </a:rPr>
                  <a:t>BC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szakasz felezőpontja. Igazold, hogy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𝑀𝑁</m:t>
                        </m:r>
                      </m:e>
                    </m:acc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𝐴𝐵</m:t>
                        </m:r>
                      </m:e>
                    </m:acc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𝐷𝐶</m:t>
                        </m:r>
                      </m:e>
                    </m:acc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</m:oMath>
                </a14:m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01605"/>
                <a:ext cx="10515600" cy="1325563"/>
              </a:xfrm>
              <a:blipFill rotWithShape="1">
                <a:blip r:embed="rId2"/>
                <a:stretch>
                  <a:fillRect l="-1043" t="-2752" r="-870" b="-68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3496" y="18389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600" b="1" dirty="0" smtClean="0">
                <a:latin typeface="Cambria Math" pitchFamily="18" charset="0"/>
                <a:ea typeface="Cambria Math" pitchFamily="18" charset="0"/>
              </a:rPr>
              <a:t>Megoldás:</a:t>
            </a:r>
            <a:endParaRPr lang="hu-HU" sz="2600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hu-HU" sz="2600" b="1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5201777" y="2402532"/>
                <a:ext cx="3211457" cy="1202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𝐵𝑁</m:t>
                          </m:r>
                        </m:e>
                      </m:acc>
                    </m:oMath>
                  </m:oMathPara>
                </a14:m>
                <a:endParaRPr lang="hu-HU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𝐶𝑁</m:t>
                          </m:r>
                        </m:e>
                      </m:acc>
                    </m:oMath>
                  </m:oMathPara>
                </a14:m>
                <a:endParaRPr lang="hu-HU" sz="2400" dirty="0" smtClean="0"/>
              </a:p>
              <a:p>
                <a:endParaRPr lang="hu-HU" sz="2400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77" y="2402532"/>
                <a:ext cx="3211457" cy="1202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9452290" y="2355293"/>
                <a:ext cx="2133148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u-H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</m:acc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u-H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90" y="2355293"/>
                <a:ext cx="2133148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églalap 24"/>
              <p:cNvSpPr/>
              <p:nvPr/>
            </p:nvSpPr>
            <p:spPr>
              <a:xfrm>
                <a:off x="9480629" y="2855063"/>
                <a:ext cx="2043123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𝐵𝑁</m:t>
                          </m:r>
                        </m:e>
                      </m:acc>
                      <m:r>
                        <a:rPr lang="hu-HU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u-H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𝐶𝑁</m:t>
                          </m:r>
                        </m:e>
                      </m:acc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u-H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5" name="Téglalap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629" y="2855063"/>
                <a:ext cx="2043123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Egyenes összekötő nyíllal 34"/>
          <p:cNvCxnSpPr/>
          <p:nvPr/>
        </p:nvCxnSpPr>
        <p:spPr>
          <a:xfrm flipH="1">
            <a:off x="1214547" y="2431744"/>
            <a:ext cx="668150" cy="1418804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H="1">
            <a:off x="3161138" y="2362684"/>
            <a:ext cx="832273" cy="10086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Csoportba foglalás 5"/>
          <p:cNvGrpSpPr/>
          <p:nvPr/>
        </p:nvGrpSpPr>
        <p:grpSpPr>
          <a:xfrm>
            <a:off x="906713" y="2105831"/>
            <a:ext cx="3483061" cy="2654195"/>
            <a:chOff x="906713" y="2105831"/>
            <a:chExt cx="3483061" cy="2654195"/>
          </a:xfrm>
        </p:grpSpPr>
        <p:cxnSp>
          <p:nvCxnSpPr>
            <p:cNvPr id="14" name="Egyenes összekötő 13"/>
            <p:cNvCxnSpPr/>
            <p:nvPr/>
          </p:nvCxnSpPr>
          <p:spPr>
            <a:xfrm flipH="1">
              <a:off x="2271870" y="2314754"/>
              <a:ext cx="1766047" cy="2079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 flipH="1">
              <a:off x="1243021" y="2467130"/>
              <a:ext cx="627530" cy="13626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1872797" y="2323694"/>
              <a:ext cx="2178423" cy="143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1245267" y="3829765"/>
              <a:ext cx="1039906" cy="573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1576961" y="3112588"/>
              <a:ext cx="1613647" cy="224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1548622" y="2195517"/>
              <a:ext cx="3481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 smtClean="0"/>
                <a:t>A</a:t>
              </a:r>
              <a:endParaRPr lang="hu-HU" sz="2200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4051220" y="2105831"/>
              <a:ext cx="3385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 smtClean="0"/>
                <a:t>B</a:t>
              </a:r>
              <a:endParaRPr lang="hu-HU" sz="2200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117499" y="4329139"/>
              <a:ext cx="3353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 smtClean="0"/>
                <a:t>C</a:t>
              </a:r>
              <a:endParaRPr lang="hu-HU" sz="2200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906713" y="3685748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 smtClean="0"/>
                <a:t>D</a:t>
              </a:r>
              <a:endParaRPr lang="hu-HU" sz="22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1228644" y="2860030"/>
              <a:ext cx="4251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 smtClean="0"/>
                <a:t>M</a:t>
              </a:r>
              <a:endParaRPr lang="hu-HU" sz="2200" dirty="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3154894" y="3219874"/>
              <a:ext cx="3674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dirty="0" smtClean="0"/>
                <a:t>N</a:t>
              </a:r>
              <a:endParaRPr lang="hu-HU" sz="2200" dirty="0"/>
            </a:p>
          </p:txBody>
        </p:sp>
      </p:grpSp>
      <p:cxnSp>
        <p:nvCxnSpPr>
          <p:cNvPr id="41" name="Egyenes összekötő nyíllal 40"/>
          <p:cNvCxnSpPr/>
          <p:nvPr/>
        </p:nvCxnSpPr>
        <p:spPr>
          <a:xfrm flipV="1">
            <a:off x="2235729" y="3278726"/>
            <a:ext cx="983217" cy="114364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5201777" y="3253893"/>
            <a:ext cx="3211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zövegdoboz 43"/>
              <p:cNvSpPr txBox="1"/>
              <p:nvPr/>
            </p:nvSpPr>
            <p:spPr>
              <a:xfrm>
                <a:off x="5361815" y="3354660"/>
                <a:ext cx="2316788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hu-HU" sz="2400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44" name="Szövegdoboz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15" y="3354660"/>
                <a:ext cx="2316788" cy="4165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8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52391" y="551916"/>
                <a:ext cx="10830100" cy="1212664"/>
              </a:xfrm>
            </p:spPr>
            <p:txBody>
              <a:bodyPr>
                <a:normAutofit/>
              </a:bodyPr>
              <a:lstStyle/>
              <a:p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I. Tétel</a:t>
                </a:r>
                <a:b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6.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háromszög köré írt kör sugara 1. 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sz="2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  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𝑠𝑖𝑛𝐴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𝑠𝑖𝑛𝐵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2391" y="551916"/>
                <a:ext cx="10830100" cy="1212664"/>
              </a:xfrm>
              <a:blipFill rotWithShape="1">
                <a:blip r:embed="rId2"/>
                <a:stretch>
                  <a:fillRect l="-1014" t="-6061" b="-106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600" b="1" dirty="0" smtClean="0">
                    <a:latin typeface="Cambria Math" pitchFamily="18" charset="0"/>
                    <a:ea typeface="Cambria Math" pitchFamily="18" charset="0"/>
                  </a:rPr>
                  <a:t>Megoldás: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			Szinusz tétel: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6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𝐴𝐵</m:t>
                        </m:r>
                      </m:num>
                      <m:den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𝑠𝑖𝑛𝐶</m:t>
                        </m:r>
                      </m:den>
                    </m:f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𝐵𝐶</m:t>
                        </m:r>
                      </m:num>
                      <m:den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𝑠𝑖𝑛𝐴</m:t>
                        </m:r>
                      </m:den>
                    </m:f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𝐴𝐶</m:t>
                        </m:r>
                      </m:num>
                      <m:den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𝑠𝑖𝑛𝐵</m:t>
                        </m:r>
                      </m:den>
                    </m:f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𝑅</m:t>
                    </m:r>
                  </m:oMath>
                </a14:m>
                <a:endParaRPr lang="hu-HU" sz="26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6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𝐴𝐵</m:t>
                        </m:r>
                      </m:num>
                      <m:den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𝑠𝑖𝑛𝐶</m:t>
                        </m:r>
                      </m:den>
                    </m:f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𝐵𝐶</m:t>
                        </m:r>
                      </m:num>
                      <m:den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𝑠𝑖𝑛𝐴</m:t>
                        </m:r>
                      </m:den>
                    </m:f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𝐴𝐶</m:t>
                        </m:r>
                      </m:num>
                      <m:den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𝑠𝑖𝑛𝐵</m:t>
                        </m:r>
                      </m:den>
                    </m:f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endParaRPr lang="hu-HU" sz="2600" b="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𝐵𝐶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𝑠𝑖𝑛𝐴</m:t>
                    </m:r>
                    <m:r>
                      <a:rPr lang="hu-HU" sz="2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             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  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𝐴𝐶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𝑠𝑖𝑛𝐵</m:t>
                    </m:r>
                  </m:oMath>
                </a14:m>
                <a:endParaRPr lang="hu-HU" sz="26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𝑠𝑖𝑛𝐴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𝑠𝑖𝑛𝐵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𝑠𝑖𝑛𝐴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𝑠𝑖𝑛𝐵</m:t>
                    </m:r>
                  </m:oMath>
                </a14:m>
                <a:endParaRPr lang="hu-HU" sz="26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soportba foglalás 3"/>
          <p:cNvGrpSpPr/>
          <p:nvPr/>
        </p:nvGrpSpPr>
        <p:grpSpPr>
          <a:xfrm>
            <a:off x="1077869" y="2129816"/>
            <a:ext cx="2873461" cy="1890154"/>
            <a:chOff x="1077869" y="2129816"/>
            <a:chExt cx="2873461" cy="1890154"/>
          </a:xfrm>
        </p:grpSpPr>
        <p:sp>
          <p:nvSpPr>
            <p:cNvPr id="5" name="Háromszög 4"/>
            <p:cNvSpPr/>
            <p:nvPr/>
          </p:nvSpPr>
          <p:spPr>
            <a:xfrm>
              <a:off x="1407458" y="2447364"/>
              <a:ext cx="2214283" cy="129091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2355741" y="2129816"/>
              <a:ext cx="3481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i="1" dirty="0" smtClean="0"/>
                <a:t>A</a:t>
              </a:r>
              <a:endParaRPr lang="hu-HU" sz="2200" i="1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077869" y="3570407"/>
              <a:ext cx="3385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i="1" dirty="0" smtClean="0"/>
                <a:t>B</a:t>
              </a:r>
              <a:endParaRPr lang="hu-HU" sz="2200" i="1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3615982" y="3589083"/>
              <a:ext cx="3353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200" i="1" dirty="0" smtClean="0"/>
                <a:t>C</a:t>
              </a:r>
              <a:endParaRPr lang="hu-HU" sz="2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4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42895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II. Tétel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1.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 </m:t>
                        </m:r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6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mátrix, ahol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𝑏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 valós számok.</a:t>
                </a:r>
                <a:b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a) 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det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⁡(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r>
                      <a:rPr lang="hu-HU" sz="26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(2, 3))=0</m:t>
                    </m:r>
                  </m:oMath>
                </a14:m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b) </a:t>
                </a:r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 akkor igazold, hogy az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6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 </m:t>
                        </m:r>
                        <m:r>
                          <a:rPr lang="hu-HU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 mátrix invertálható</a:t>
                </a:r>
                <a:r>
                  <a:rPr lang="hu-HU" sz="2600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600" b="1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c) </a:t>
                </a:r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Határozd meg az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 mátrixot úgy, hogy 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en-US" sz="26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600" dirty="0" smtClean="0">
                    <a:latin typeface="Cambria Math" pitchFamily="18" charset="0"/>
                    <a:ea typeface="Cambria Math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6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−1, </m:t>
                        </m:r>
                        <m:rad>
                          <m:radPr>
                            <m:degHide m:val="on"/>
                            <m:ctrlPr>
                              <a:rPr lang="hu-HU" sz="26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hu-HU" sz="2600" dirty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428954"/>
              </a:xfrm>
              <a:blipFill rotWithShape="1">
                <a:blip r:embed="rId2"/>
                <a:stretch>
                  <a:fillRect l="-1043" b="-3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51847" y="4017062"/>
                <a:ext cx="10515600" cy="13738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600" b="1" dirty="0" smtClean="0">
                    <a:latin typeface="Cambria Math" pitchFamily="18" charset="0"/>
                    <a:ea typeface="Cambria Math" pitchFamily="18" charset="0"/>
                  </a:rPr>
                  <a:t>Megoldás: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rgbClr val="C00000"/>
                    </a:solidFill>
                    <a:ea typeface="Cambria Math" pitchFamily="18" charset="0"/>
                  </a:rPr>
                  <a:t>a</a:t>
                </a:r>
                <a:r>
                  <a:rPr lang="en-US" sz="2600" dirty="0" smtClean="0">
                    <a:solidFill>
                      <a:srgbClr val="C00000"/>
                    </a:solidFill>
                    <a:ea typeface="Cambria Math" pitchFamily="18" charset="0"/>
                  </a:rPr>
                  <a:t>)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6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hu-HU" sz="26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hu-HU" sz="26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hu-HU" sz="26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6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2,3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6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6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hu-HU" sz="26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hu-HU" sz="2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=3−3=0</m:t>
                    </m:r>
                  </m:oMath>
                </a14:m>
                <a:endParaRPr lang="hu-HU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847" y="4017062"/>
                <a:ext cx="10515600" cy="1373804"/>
              </a:xfrm>
              <a:blipFill rotWithShape="1">
                <a:blip r:embed="rId3"/>
                <a:stretch>
                  <a:fillRect l="-1043" t="-7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2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47012"/>
                <a:ext cx="10515600" cy="147238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u-HU" sz="25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II. Tétel</a:t>
                </a:r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5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1. </a:t>
                </a:r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hu-HU" sz="25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5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 </m:t>
                        </m:r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  <m:r>
                      <a:rPr lang="hu-HU" sz="25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hu-HU" sz="25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5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5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  <m:r>
                                <a:rPr lang="hu-HU" sz="25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hu-HU" sz="25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  <m:r>
                                <a:rPr lang="hu-HU" sz="25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hu-HU" sz="25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hu-HU" sz="25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  <m:r>
                                <a:rPr lang="hu-HU" sz="2500" b="0" i="1" smtClean="0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> mátrix, ahol </a:t>
                </a:r>
                <a14:m>
                  <m:oMath xmlns:m="http://schemas.openxmlformats.org/officeDocument/2006/math">
                    <m:r>
                      <a:rPr lang="hu-HU" sz="25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</m:t>
                    </m:r>
                  </m:oMath>
                </a14:m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500" i="1" dirty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𝑏</m:t>
                    </m:r>
                  </m:oMath>
                </a14:m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> valós számok.</a:t>
                </a:r>
                <a:b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</a:br>
                <a:r>
                  <a:rPr lang="hu-HU" sz="2500" b="1" dirty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hu-HU" sz="2500" b="1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) </a:t>
                </a:r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5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r>
                      <a:rPr lang="en-US" sz="2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> akkor igazold, hogy az </a:t>
                </a:r>
                <a14:m>
                  <m:oMath xmlns:m="http://schemas.openxmlformats.org/officeDocument/2006/math">
                    <m:r>
                      <a:rPr lang="hu-HU" sz="25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5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 </m:t>
                        </m:r>
                        <m:r>
                          <a:rPr lang="hu-HU" sz="25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500" dirty="0" smtClean="0">
                    <a:latin typeface="Cambria Math" pitchFamily="18" charset="0"/>
                    <a:ea typeface="Cambria Math" pitchFamily="18" charset="0"/>
                  </a:rPr>
                  <a:t> mátrix invertálható.</a:t>
                </a:r>
                <a:endParaRPr lang="hu-HU" sz="25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47012"/>
                <a:ext cx="10515600" cy="1472385"/>
              </a:xfrm>
              <a:blipFill rotWithShape="1">
                <a:blip r:embed="rId2"/>
                <a:stretch>
                  <a:fillRect l="-986" t="-3306" b="-103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artalom helye 2"/>
              <p:cNvSpPr txBox="1">
                <a:spLocks/>
              </p:cNvSpPr>
              <p:nvPr/>
            </p:nvSpPr>
            <p:spPr>
              <a:xfrm>
                <a:off x="799532" y="1980891"/>
                <a:ext cx="10515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hu-HU" sz="2400" b="1" dirty="0" smtClean="0">
                    <a:latin typeface="Cambria Math" pitchFamily="18" charset="0"/>
                    <a:ea typeface="Cambria Math" pitchFamily="18" charset="0"/>
                  </a:rPr>
                  <a:t>Megoldás: </a:t>
                </a:r>
              </a:p>
              <a:p>
                <a:pPr marL="0" indent="0"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>
                    <a:latin typeface="Cambria Math" pitchFamily="18" charset="0"/>
                    <a:ea typeface="Cambria Math" pitchFamily="18" charset="0"/>
                  </a:rPr>
                  <a:t> mátrix 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invertálható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m:rPr>
                        <m:sty m:val="p"/>
                      </m:rPr>
                      <a:rPr lang="hu-HU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)≠0</m:t>
                    </m:r>
                  </m:oMath>
                </a14:m>
                <a:endParaRPr lang="en-US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𝑑𝑒𝑡𝐴</m:t>
                      </m:r>
                      <m:d>
                        <m:dPr>
                          <m:ctrlPr>
                            <a:rPr lang="hu-HU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, </m:t>
                          </m:r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𝑏</m:t>
                          </m:r>
                        </m:e>
                      </m:d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4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𝑎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+1</m:t>
                                </m:r>
                              </m:e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𝑎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𝑏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hu-HU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400" i="1" smtClean="0"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  <m:r>
                            <a:rPr lang="hu-HU" sz="2400" i="1" smtClean="0">
                              <a:latin typeface="Cambria Math" pitchFamily="18" charset="0"/>
                              <a:ea typeface="Cambria Math" pitchFamily="18" charset="0"/>
                            </a:rPr>
                            <m:t>−2</m:t>
                          </m:r>
                        </m:e>
                      </m:d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𝑏</m:t>
                      </m:r>
                      <m:d>
                        <m:dPr>
                          <m:ctrlPr>
                            <a:rPr lang="hu-HU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𝑎</m:t>
                          </m:r>
                          <m:r>
                            <a:rPr lang="hu-HU" sz="24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𝑎𝑏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𝑏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−2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−2−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𝑎𝑏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𝑏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𝑏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−2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𝑎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−2</m:t>
                    </m:r>
                  </m:oMath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Feltételezzük, hogy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hu-HU" sz="240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hu-HU" sz="240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𝑎</m:t>
                                </m:r>
                                <m:r>
                                  <a:rPr lang="hu-HU" sz="240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,</m:t>
                                </m:r>
                                <m:r>
                                  <a:rPr lang="hu-HU" sz="240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⟹2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−2=0</m:t>
                    </m:r>
                  </m:oMath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𝑏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𝑎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−1=0</m:t>
                      </m:r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𝑏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𝑎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+1</m:t>
                      </m:r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hu-HU" sz="24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spcBef>
                    <a:spcPts val="2400"/>
                  </a:spcBef>
                  <a:buFont typeface="Arial" panose="020B0604020202020204" pitchFamily="34" charset="0"/>
                  <a:buNone/>
                </a:pP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Tehát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hu-HU" sz="240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hu-HU" sz="240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𝑎</m:t>
                                </m:r>
                                <m:r>
                                  <a:rPr lang="hu-HU" sz="240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,</m:t>
                                </m:r>
                                <m:r>
                                  <a:rPr lang="hu-HU" sz="240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, vagyis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 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 mátrix invertálható.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Tartalom hely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32" y="1980891"/>
                <a:ext cx="10515600" cy="4351338"/>
              </a:xfrm>
              <a:prstGeom prst="rect">
                <a:avLst/>
              </a:prstGeom>
              <a:blipFill rotWithShape="1">
                <a:blip r:embed="rId3"/>
                <a:stretch>
                  <a:fillRect l="-870" t="-1961" b="-25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gyenes összekötő 11"/>
          <p:cNvCxnSpPr/>
          <p:nvPr/>
        </p:nvCxnSpPr>
        <p:spPr>
          <a:xfrm>
            <a:off x="2210937" y="4844955"/>
            <a:ext cx="0" cy="627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2374708" y="4915138"/>
                <a:ext cx="6222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+1∈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400" dirty="0" smtClean="0">
                    <a:latin typeface="Cambria Math" pitchFamily="18" charset="0"/>
                    <a:ea typeface="Cambria Math" pitchFamily="18" charset="0"/>
                  </a:rPr>
                  <a:t>   </a:t>
                </a:r>
                <a:r>
                  <a:rPr lang="en-US" sz="2400" dirty="0" err="1" smtClean="0">
                    <a:latin typeface="Cambria Math" pitchFamily="18" charset="0"/>
                    <a:ea typeface="Cambria Math" pitchFamily="18" charset="0"/>
                  </a:rPr>
                  <a:t>ellentmond</a:t>
                </a:r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ás (mert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hu-HU" sz="2400" dirty="0" smtClean="0">
                    <a:latin typeface="Cambria Math" pitchFamily="18" charset="0"/>
                    <a:ea typeface="Cambria Math" pitchFamily="18" charset="0"/>
                  </a:rPr>
                  <a:t>). </a:t>
                </a:r>
                <a:endParaRPr lang="hu-HU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08" y="4915138"/>
                <a:ext cx="622208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588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7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1981</Words>
  <Application>Microsoft Office PowerPoint</Application>
  <PresentationFormat>Egyéni</PresentationFormat>
  <Paragraphs>175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ÉRETTSÉGI TÉTELJAVASLAT</vt:lpstr>
      <vt:lpstr>I. Tétel 1. Igazold, hogy az 5+2√3 és (1+√3)^2számok különbsége egész szám!</vt:lpstr>
      <vt:lpstr>I. Tétel 3. Oldd meg a √(x^2+5x+1)=√(2x+5) egyenletet a valós számok halmazán!</vt:lpstr>
      <vt:lpstr>I. Tétel 3. Oldd meg a √(x^2+5x+1)=√(2x+5) egyenletet a valós számok halmazán!</vt:lpstr>
      <vt:lpstr>I. Tétel 4. Számítsd ki a valószínűségét annak, hogy kiválasztva egy a számot az A={-2, -1, 1, 2, 3} halmazból, teljesüljön a |a+1|≥2 egyenlőtlenség.</vt:lpstr>
      <vt:lpstr>I. Tétel 5. Legyen A, B, C és D négy koplanáris pont, M az AD szakasz felezőpontja és N a BC  szakasz felezőpontja. Igazold, hogy 2(MN) ⃗=(AB) ⃗+(DC) ⃗.</vt:lpstr>
      <vt:lpstr>I. Tétel 6. Az ABC háromszög köré írt kör sugara 1.       Igazold, hogy 4sinA∙sinB=AC∙BC.</vt:lpstr>
      <vt:lpstr>II. Tétel 1. Adott az A(a, b)=(■8(a+1&amp;a-1@b&amp;b-2)) mátrix, ahol a és b valós számok. a) Igazold, hogy det⁡(A(2, 3))=0.  b) Ha a∈Q és b∈R\Q, akkor igazold, hogy az A(a, b) mátrix invertálható. c) Határozd meg az X∈M_2 (R) mátrixot úgy, hogy            A(-1, √2)∙X=A(0, 0).</vt:lpstr>
      <vt:lpstr>II. Tétel 1. Adott az A(a, b)=(■8(a+1&amp;a-1@b&amp;b-2)) mátrix, ahol a és b valós számok. b) Ha a∈Q és b∈R\Q, akkor igazold, hogy az A(a, b) mátrix invertálható.</vt:lpstr>
      <vt:lpstr>PowerPoint bemutató</vt:lpstr>
      <vt:lpstr>II. Tétel 1. Adott az A(a, b)=(■8(a+1&amp;a-1@b&amp;b-2)) mátrix, ahol a és b valós számok. c) Határozd meg az X∈M_2 (R) mátrixot úgy, hogy A(-1, √2)∙X=A(0, 0).</vt:lpstr>
      <vt:lpstr>II. Tétel 2. Az egész számok halmazán értelmezzük az xοy=5xy+x+y asszociatív műveletet.  a) Igazold, hogy 1ο4=25. b) Igazold, hogy e=0 semleges elem a “ο„ műveletre nézve. c) Határozd meg a szimmetrizálható elemeket a “ο„ műveletre nézve. </vt:lpstr>
      <vt:lpstr>II. Tétel 2. Az egész számok halmazán értelmezzük az xοy=5xy+x+y asszociatív műveletet.  b) Igazold, hogy e=0 semleges elem a “ο„ műveletre nézve.</vt:lpstr>
      <vt:lpstr>II. Tétel 2. Az egész számok halmazán értelmezzük az xοy=5xy+x+y asszociatív műveletet.  c) Határozd meg a szimmetrizálható elemeket a “ο„ műveletre nézve.</vt:lpstr>
      <vt:lpstr>III. Tétel 1. Adott az f:R→R, f(x)=x^3/(x^2+1) függvény. a) Igazold, hogy f^′ (x)=(x^2 (x^2+3))/(x^2+1)^2 ,  x∈R. b) Legyen d az f függvény grafikus képének aszimptotája +∞ felé. Határozd meg az  f függvény grafikus képén azon pontok abszcisszáit, amelyekben a grafikusképhez húzott érintő párhuzamos d egyenessel! c) Igazold, hogy az f függvény konvex a [0, √3]  intervallumon!</vt:lpstr>
      <vt:lpstr>III. Tétel 1. Adott az f:R→R, f(x)=x^3/(x^2+1) függvény. b) Legyen d az f függvény grafikus képének aszimptotája +∞ felé. Határozd meg az  f függvény grafikus képén azon pontok abszcisszáit, amelyekben a grafikusképhez húzott érintő párhuzamos d egyenessel!</vt:lpstr>
      <vt:lpstr>III. Tétel 1.  Adott az f:R→R, f(x)=x^3/(x^2+1) függvény. b) Legyen d az f függvény grafikus képének aszimptotája +∞ felé. Határozd meg az  f függvény grafikus képén azon pontok abszcisszáit, amelyekben a grafikus képhez húzott érintő párhuzamos d egyenessel!</vt:lpstr>
      <vt:lpstr>III. Tétel 1. Adott az f:R→R, f(x)=x^3/(x^2+1) függvény. c) Igazold, hogy az f függvény konvex a [0, √3]  intervallumon!</vt:lpstr>
      <vt:lpstr>III. Tétel 2. Adott az f:R→R, f(x)=e^x cosx a) Igazold, hogy ∫1_0^π▒〖(f(x))/e^x  dx〗=0. b) Számítsd ki: ∫1_0^(π/2)▒〖f(x)dx〗. c) Igazold, hogy  ∫1_0^(π/3)▒〖f(x+π/2)/(f(x)) dx〗=-e^(π/2) ln2. </vt:lpstr>
      <vt:lpstr>III. Tétel 2. Adott az f:R→R, f(x)=e^x cosx b) Számítsd ki: ∫1_0^(π/2)▒〖f(x)dx〗.</vt:lpstr>
      <vt:lpstr>III. Tétel 2. Adott az f:R→R, f(x)=e^x cosx c) Igazold, hogy  ∫1_0^(π/3)▒〖f(x+π/2)/(f(x)) dx〗=-e^(π/2) ln2.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ÉRETTSÉGI TÉTELJAVASLAT</dc:title>
  <dc:creator>BOTI</dc:creator>
  <cp:lastModifiedBy>admin</cp:lastModifiedBy>
  <cp:revision>44</cp:revision>
  <dcterms:created xsi:type="dcterms:W3CDTF">2020-05-24T07:35:01Z</dcterms:created>
  <dcterms:modified xsi:type="dcterms:W3CDTF">2020-06-04T14:34:45Z</dcterms:modified>
</cp:coreProperties>
</file>